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21"/>
  </p:notesMasterIdLst>
  <p:handoutMasterIdLst>
    <p:handoutMasterId r:id="rId22"/>
  </p:handoutMasterIdLst>
  <p:sldIdLst>
    <p:sldId id="256" r:id="rId2"/>
    <p:sldId id="281" r:id="rId3"/>
    <p:sldId id="257" r:id="rId4"/>
    <p:sldId id="280" r:id="rId5"/>
    <p:sldId id="363" r:id="rId6"/>
    <p:sldId id="365" r:id="rId7"/>
    <p:sldId id="364" r:id="rId8"/>
    <p:sldId id="376" r:id="rId9"/>
    <p:sldId id="367" r:id="rId10"/>
    <p:sldId id="366" r:id="rId11"/>
    <p:sldId id="368" r:id="rId12"/>
    <p:sldId id="369" r:id="rId13"/>
    <p:sldId id="370" r:id="rId14"/>
    <p:sldId id="371" r:id="rId15"/>
    <p:sldId id="372" r:id="rId16"/>
    <p:sldId id="373" r:id="rId17"/>
    <p:sldId id="374" r:id="rId18"/>
    <p:sldId id="375" r:id="rId19"/>
    <p:sldId id="34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C55B4A6-F6ED-41A2-91E7-92EA26A78E6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skill up-skill re-skill</a:t>
            </a:r>
          </a:p>
        </p:txBody>
      </p:sp>
      <p:sp>
        <p:nvSpPr>
          <p:cNvPr id="3" name="Date Placeholder 2">
            <a:extLst>
              <a:ext uri="{FF2B5EF4-FFF2-40B4-BE49-F238E27FC236}">
                <a16:creationId xmlns:a16="http://schemas.microsoft.com/office/drawing/2014/main" id="{92E8005F-CED1-4621-9110-C690C6CDC9C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5BA3DF1-419F-4396-AE23-2FADD3683DAD}" type="datetimeFigureOut">
              <a:rPr lang="en-IN" smtClean="0"/>
              <a:t>06-08-2019</a:t>
            </a:fld>
            <a:endParaRPr lang="en-IN"/>
          </a:p>
        </p:txBody>
      </p:sp>
      <p:sp>
        <p:nvSpPr>
          <p:cNvPr id="4" name="Footer Placeholder 3">
            <a:extLst>
              <a:ext uri="{FF2B5EF4-FFF2-40B4-BE49-F238E27FC236}">
                <a16:creationId xmlns:a16="http://schemas.microsoft.com/office/drawing/2014/main" id="{CAC7E25C-2D8D-41AA-8748-E6D60FE01DE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E5D82668-E5B5-46EE-9C93-F2CE7B1769F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15D8C8-2A11-4FB2-BD5D-E4BDAB38F5ED}" type="slidenum">
              <a:rPr lang="en-IN" smtClean="0"/>
              <a:t>‹#›</a:t>
            </a:fld>
            <a:endParaRPr lang="en-IN"/>
          </a:p>
        </p:txBody>
      </p:sp>
    </p:spTree>
    <p:extLst>
      <p:ext uri="{BB962C8B-B14F-4D97-AF65-F5344CB8AC3E}">
        <p14:creationId xmlns:p14="http://schemas.microsoft.com/office/powerpoint/2010/main" val="2288578213"/>
      </p:ext>
    </p:extLst>
  </p:cSld>
  <p:clrMap bg1="lt1" tx1="dk1" bg2="lt2" tx2="dk2" accent1="accent1" accent2="accent2" accent3="accent3" accent4="accent4" accent5="accent5" accent6="accent6" hlink="hlink" folHlink="folHlink"/>
  <p:hf ftr="0" dt="0"/>
</p:handoutMaster>
</file>

<file path=ppt/media/image1.png>
</file>

<file path=ppt/media/image10.jpg>
</file>

<file path=ppt/media/image11.jpg>
</file>

<file path=ppt/media/image12.png>
</file>

<file path=ppt/media/image13.jpg>
</file>

<file path=ppt/media/image14.png>
</file>

<file path=ppt/media/image2.jpeg>
</file>

<file path=ppt/media/image3.jp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a:t>skill up-skill re-skill</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A6DFB3-D709-4817-8757-3B1955B6C311}" type="datetimeFigureOut">
              <a:rPr lang="en-IN" smtClean="0"/>
              <a:t>06-08-2019</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E57952-1A80-46FA-8548-9774038396A1}" type="slidenum">
              <a:rPr lang="en-IN" smtClean="0"/>
              <a:t>‹#›</a:t>
            </a:fld>
            <a:endParaRPr lang="en-IN"/>
          </a:p>
        </p:txBody>
      </p:sp>
    </p:spTree>
    <p:extLst>
      <p:ext uri="{BB962C8B-B14F-4D97-AF65-F5344CB8AC3E}">
        <p14:creationId xmlns:p14="http://schemas.microsoft.com/office/powerpoint/2010/main" val="205741509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3C41B-E9E9-489D-B260-27118C51A9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D018C4B8-CEE0-48BD-992B-814D7C429E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00E0641-E2DC-4375-B272-231AFBA64930}"/>
              </a:ext>
            </a:extLst>
          </p:cNvPr>
          <p:cNvSpPr>
            <a:spLocks noGrp="1"/>
          </p:cNvSpPr>
          <p:nvPr>
            <p:ph type="dt" sz="half" idx="10"/>
          </p:nvPr>
        </p:nvSpPr>
        <p:spPr/>
        <p:txBody>
          <a:bodyPr/>
          <a:lstStyle/>
          <a:p>
            <a:fld id="{3A6BD9D9-0201-491D-850A-4E48B8CC6FB5}" type="datetime1">
              <a:rPr lang="en-IN" smtClean="0"/>
              <a:t>06-08-2019</a:t>
            </a:fld>
            <a:endParaRPr lang="en-IN"/>
          </a:p>
        </p:txBody>
      </p:sp>
      <p:sp>
        <p:nvSpPr>
          <p:cNvPr id="5" name="Footer Placeholder 4">
            <a:extLst>
              <a:ext uri="{FF2B5EF4-FFF2-40B4-BE49-F238E27FC236}">
                <a16:creationId xmlns:a16="http://schemas.microsoft.com/office/drawing/2014/main" id="{F14D9137-1D30-43E0-932D-1EB873CE09AC}"/>
              </a:ext>
            </a:extLst>
          </p:cNvPr>
          <p:cNvSpPr>
            <a:spLocks noGrp="1"/>
          </p:cNvSpPr>
          <p:nvPr>
            <p:ph type="ftr" sz="quarter" idx="11"/>
          </p:nvPr>
        </p:nvSpPr>
        <p:spPr/>
        <p:txBody>
          <a:bodyPr/>
          <a:lstStyle/>
          <a:p>
            <a:r>
              <a:rPr lang="en-IN"/>
              <a:t>www.kaushalya.tech</a:t>
            </a:r>
          </a:p>
        </p:txBody>
      </p:sp>
      <p:sp>
        <p:nvSpPr>
          <p:cNvPr id="6" name="Slide Number Placeholder 5">
            <a:extLst>
              <a:ext uri="{FF2B5EF4-FFF2-40B4-BE49-F238E27FC236}">
                <a16:creationId xmlns:a16="http://schemas.microsoft.com/office/drawing/2014/main" id="{575AB4F9-BFE1-4F47-8160-278C84DA051B}"/>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339424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BCFDE-0066-424F-8AD8-B8B63F4BB3E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9767B97-FA2A-4591-8DD4-3BF59637522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B81EE0-3A36-4DA0-8C70-B2F55A23D80E}"/>
              </a:ext>
            </a:extLst>
          </p:cNvPr>
          <p:cNvSpPr>
            <a:spLocks noGrp="1"/>
          </p:cNvSpPr>
          <p:nvPr>
            <p:ph type="dt" sz="half" idx="10"/>
          </p:nvPr>
        </p:nvSpPr>
        <p:spPr/>
        <p:txBody>
          <a:bodyPr/>
          <a:lstStyle/>
          <a:p>
            <a:fld id="{75E8E471-E374-414F-ACAE-271604EC180C}" type="datetime1">
              <a:rPr lang="en-IN" smtClean="0"/>
              <a:t>06-08-2019</a:t>
            </a:fld>
            <a:endParaRPr lang="en-IN"/>
          </a:p>
        </p:txBody>
      </p:sp>
      <p:sp>
        <p:nvSpPr>
          <p:cNvPr id="5" name="Footer Placeholder 4">
            <a:extLst>
              <a:ext uri="{FF2B5EF4-FFF2-40B4-BE49-F238E27FC236}">
                <a16:creationId xmlns:a16="http://schemas.microsoft.com/office/drawing/2014/main" id="{2C591D9F-1AA2-4DC0-ABDD-E386B07AD3FD}"/>
              </a:ext>
            </a:extLst>
          </p:cNvPr>
          <p:cNvSpPr>
            <a:spLocks noGrp="1"/>
          </p:cNvSpPr>
          <p:nvPr>
            <p:ph type="ftr" sz="quarter" idx="11"/>
          </p:nvPr>
        </p:nvSpPr>
        <p:spPr/>
        <p:txBody>
          <a:bodyPr/>
          <a:lstStyle/>
          <a:p>
            <a:r>
              <a:rPr lang="en-IN"/>
              <a:t>www.kaushalya.tech</a:t>
            </a:r>
          </a:p>
        </p:txBody>
      </p:sp>
      <p:sp>
        <p:nvSpPr>
          <p:cNvPr id="6" name="Slide Number Placeholder 5">
            <a:extLst>
              <a:ext uri="{FF2B5EF4-FFF2-40B4-BE49-F238E27FC236}">
                <a16:creationId xmlns:a16="http://schemas.microsoft.com/office/drawing/2014/main" id="{69B10BF8-EA9D-4436-8B54-135D36BD0FF2}"/>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17394790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2BC0A2-01C6-47DB-93BE-DB08598B634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FBC7C24-10B7-4275-A1D4-1C14E61890F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7B6E22-37F2-4165-A9BB-2109D041FDF6}"/>
              </a:ext>
            </a:extLst>
          </p:cNvPr>
          <p:cNvSpPr>
            <a:spLocks noGrp="1"/>
          </p:cNvSpPr>
          <p:nvPr>
            <p:ph type="dt" sz="half" idx="10"/>
          </p:nvPr>
        </p:nvSpPr>
        <p:spPr/>
        <p:txBody>
          <a:bodyPr/>
          <a:lstStyle/>
          <a:p>
            <a:fld id="{06209059-F8BB-4ED7-ABCA-C2BF3D4995E6}" type="datetime1">
              <a:rPr lang="en-IN" smtClean="0"/>
              <a:t>06-08-2019</a:t>
            </a:fld>
            <a:endParaRPr lang="en-IN"/>
          </a:p>
        </p:txBody>
      </p:sp>
      <p:sp>
        <p:nvSpPr>
          <p:cNvPr id="5" name="Footer Placeholder 4">
            <a:extLst>
              <a:ext uri="{FF2B5EF4-FFF2-40B4-BE49-F238E27FC236}">
                <a16:creationId xmlns:a16="http://schemas.microsoft.com/office/drawing/2014/main" id="{B056818C-8238-4212-9546-A9BA9398E5E5}"/>
              </a:ext>
            </a:extLst>
          </p:cNvPr>
          <p:cNvSpPr>
            <a:spLocks noGrp="1"/>
          </p:cNvSpPr>
          <p:nvPr>
            <p:ph type="ftr" sz="quarter" idx="11"/>
          </p:nvPr>
        </p:nvSpPr>
        <p:spPr/>
        <p:txBody>
          <a:bodyPr/>
          <a:lstStyle/>
          <a:p>
            <a:r>
              <a:rPr lang="en-IN"/>
              <a:t>www.kaushalya.tech</a:t>
            </a:r>
          </a:p>
        </p:txBody>
      </p:sp>
      <p:sp>
        <p:nvSpPr>
          <p:cNvPr id="6" name="Slide Number Placeholder 5">
            <a:extLst>
              <a:ext uri="{FF2B5EF4-FFF2-40B4-BE49-F238E27FC236}">
                <a16:creationId xmlns:a16="http://schemas.microsoft.com/office/drawing/2014/main" id="{1C8C79E6-8F9D-4249-B9F7-352C3C52836A}"/>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490094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F8CD0-CC09-4685-A6E3-C9BBA661D1B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6E0423-F94B-4A20-BA08-6E113BA16B5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78F264F-4D1D-42F9-B1ED-BEA4739C0173}"/>
              </a:ext>
            </a:extLst>
          </p:cNvPr>
          <p:cNvSpPr>
            <a:spLocks noGrp="1"/>
          </p:cNvSpPr>
          <p:nvPr>
            <p:ph type="dt" sz="half" idx="10"/>
          </p:nvPr>
        </p:nvSpPr>
        <p:spPr/>
        <p:txBody>
          <a:bodyPr/>
          <a:lstStyle/>
          <a:p>
            <a:fld id="{33585BB6-7F57-4C30-AECB-DA0D27197DA6}" type="datetime1">
              <a:rPr lang="en-IN" smtClean="0"/>
              <a:t>06-08-2019</a:t>
            </a:fld>
            <a:endParaRPr lang="en-IN"/>
          </a:p>
        </p:txBody>
      </p:sp>
      <p:sp>
        <p:nvSpPr>
          <p:cNvPr id="5" name="Footer Placeholder 4">
            <a:extLst>
              <a:ext uri="{FF2B5EF4-FFF2-40B4-BE49-F238E27FC236}">
                <a16:creationId xmlns:a16="http://schemas.microsoft.com/office/drawing/2014/main" id="{F94B44A2-22EA-44B0-B219-7CB71AB849D0}"/>
              </a:ext>
            </a:extLst>
          </p:cNvPr>
          <p:cNvSpPr>
            <a:spLocks noGrp="1"/>
          </p:cNvSpPr>
          <p:nvPr>
            <p:ph type="ftr" sz="quarter" idx="11"/>
          </p:nvPr>
        </p:nvSpPr>
        <p:spPr/>
        <p:txBody>
          <a:bodyPr/>
          <a:lstStyle/>
          <a:p>
            <a:r>
              <a:rPr lang="en-IN"/>
              <a:t>www.kaushalya.tech</a:t>
            </a:r>
          </a:p>
        </p:txBody>
      </p:sp>
      <p:sp>
        <p:nvSpPr>
          <p:cNvPr id="6" name="Slide Number Placeholder 5">
            <a:extLst>
              <a:ext uri="{FF2B5EF4-FFF2-40B4-BE49-F238E27FC236}">
                <a16:creationId xmlns:a16="http://schemas.microsoft.com/office/drawing/2014/main" id="{8008506A-7EAE-470A-B749-0B43FF1F2B85}"/>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3169085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D3BCC-6658-4BBB-B1FE-8A51C995B3F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AD09F01-5596-4590-B4B8-A77BBB859C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DF1DB20-F694-46E7-BA2E-E379D0D00061}"/>
              </a:ext>
            </a:extLst>
          </p:cNvPr>
          <p:cNvSpPr>
            <a:spLocks noGrp="1"/>
          </p:cNvSpPr>
          <p:nvPr>
            <p:ph type="dt" sz="half" idx="10"/>
          </p:nvPr>
        </p:nvSpPr>
        <p:spPr/>
        <p:txBody>
          <a:bodyPr/>
          <a:lstStyle/>
          <a:p>
            <a:fld id="{15BC85B2-39A4-4814-A92A-2973CDC9102C}" type="datetime1">
              <a:rPr lang="en-IN" smtClean="0"/>
              <a:t>06-08-2019</a:t>
            </a:fld>
            <a:endParaRPr lang="en-IN"/>
          </a:p>
        </p:txBody>
      </p:sp>
      <p:sp>
        <p:nvSpPr>
          <p:cNvPr id="5" name="Footer Placeholder 4">
            <a:extLst>
              <a:ext uri="{FF2B5EF4-FFF2-40B4-BE49-F238E27FC236}">
                <a16:creationId xmlns:a16="http://schemas.microsoft.com/office/drawing/2014/main" id="{D434FA37-DFF6-49FE-A511-D986E4430CAA}"/>
              </a:ext>
            </a:extLst>
          </p:cNvPr>
          <p:cNvSpPr>
            <a:spLocks noGrp="1"/>
          </p:cNvSpPr>
          <p:nvPr>
            <p:ph type="ftr" sz="quarter" idx="11"/>
          </p:nvPr>
        </p:nvSpPr>
        <p:spPr/>
        <p:txBody>
          <a:bodyPr/>
          <a:lstStyle/>
          <a:p>
            <a:r>
              <a:rPr lang="en-IN"/>
              <a:t>www.kaushalya.tech</a:t>
            </a:r>
          </a:p>
        </p:txBody>
      </p:sp>
      <p:sp>
        <p:nvSpPr>
          <p:cNvPr id="6" name="Slide Number Placeholder 5">
            <a:extLst>
              <a:ext uri="{FF2B5EF4-FFF2-40B4-BE49-F238E27FC236}">
                <a16:creationId xmlns:a16="http://schemas.microsoft.com/office/drawing/2014/main" id="{7FAE922A-582D-412F-8D08-1961EBDE9F54}"/>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26863273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7A0B4-7DDD-456B-868E-04A488A1642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EB7254B-1F41-4F92-8B68-9C674549E6F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14EA022-5DE4-44D3-9F22-F814D27A1DD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0BB7E97-0CE2-40EF-9035-BABECA59DF67}"/>
              </a:ext>
            </a:extLst>
          </p:cNvPr>
          <p:cNvSpPr>
            <a:spLocks noGrp="1"/>
          </p:cNvSpPr>
          <p:nvPr>
            <p:ph type="dt" sz="half" idx="10"/>
          </p:nvPr>
        </p:nvSpPr>
        <p:spPr/>
        <p:txBody>
          <a:bodyPr/>
          <a:lstStyle/>
          <a:p>
            <a:fld id="{E78293A2-8117-48A4-9605-23EE94DF99C3}" type="datetime1">
              <a:rPr lang="en-IN" smtClean="0"/>
              <a:t>06-08-2019</a:t>
            </a:fld>
            <a:endParaRPr lang="en-IN"/>
          </a:p>
        </p:txBody>
      </p:sp>
      <p:sp>
        <p:nvSpPr>
          <p:cNvPr id="6" name="Footer Placeholder 5">
            <a:extLst>
              <a:ext uri="{FF2B5EF4-FFF2-40B4-BE49-F238E27FC236}">
                <a16:creationId xmlns:a16="http://schemas.microsoft.com/office/drawing/2014/main" id="{1CA4F199-F1D8-4F41-9729-74072316AE62}"/>
              </a:ext>
            </a:extLst>
          </p:cNvPr>
          <p:cNvSpPr>
            <a:spLocks noGrp="1"/>
          </p:cNvSpPr>
          <p:nvPr>
            <p:ph type="ftr" sz="quarter" idx="11"/>
          </p:nvPr>
        </p:nvSpPr>
        <p:spPr/>
        <p:txBody>
          <a:bodyPr/>
          <a:lstStyle/>
          <a:p>
            <a:r>
              <a:rPr lang="en-IN"/>
              <a:t>www.kaushalya.tech</a:t>
            </a:r>
          </a:p>
        </p:txBody>
      </p:sp>
      <p:sp>
        <p:nvSpPr>
          <p:cNvPr id="7" name="Slide Number Placeholder 6">
            <a:extLst>
              <a:ext uri="{FF2B5EF4-FFF2-40B4-BE49-F238E27FC236}">
                <a16:creationId xmlns:a16="http://schemas.microsoft.com/office/drawing/2014/main" id="{9B038860-A321-47E1-A901-9A31ACA8B6F2}"/>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31566873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A48B7-EEB8-49FB-A0B5-6537290AA83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7CDACF7-9B14-4029-B2E7-54EE46CF7E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48BA818-DC40-495F-BA3A-ECE379EED7C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4E8DDCE-3A75-4288-862A-FEC0EAD1AE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E44CC0A-DC5F-415B-8B31-0ABF5A8363C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000FD2E-C50D-41E4-B63A-E027608F6C65}"/>
              </a:ext>
            </a:extLst>
          </p:cNvPr>
          <p:cNvSpPr>
            <a:spLocks noGrp="1"/>
          </p:cNvSpPr>
          <p:nvPr>
            <p:ph type="dt" sz="half" idx="10"/>
          </p:nvPr>
        </p:nvSpPr>
        <p:spPr/>
        <p:txBody>
          <a:bodyPr/>
          <a:lstStyle/>
          <a:p>
            <a:fld id="{5F75C8FC-84AC-4C10-ACC0-BD7AF63F7665}" type="datetime1">
              <a:rPr lang="en-IN" smtClean="0"/>
              <a:t>06-08-2019</a:t>
            </a:fld>
            <a:endParaRPr lang="en-IN"/>
          </a:p>
        </p:txBody>
      </p:sp>
      <p:sp>
        <p:nvSpPr>
          <p:cNvPr id="8" name="Footer Placeholder 7">
            <a:extLst>
              <a:ext uri="{FF2B5EF4-FFF2-40B4-BE49-F238E27FC236}">
                <a16:creationId xmlns:a16="http://schemas.microsoft.com/office/drawing/2014/main" id="{CA3C346B-A211-4AB4-8CD0-78AECC55BE95}"/>
              </a:ext>
            </a:extLst>
          </p:cNvPr>
          <p:cNvSpPr>
            <a:spLocks noGrp="1"/>
          </p:cNvSpPr>
          <p:nvPr>
            <p:ph type="ftr" sz="quarter" idx="11"/>
          </p:nvPr>
        </p:nvSpPr>
        <p:spPr/>
        <p:txBody>
          <a:bodyPr/>
          <a:lstStyle/>
          <a:p>
            <a:r>
              <a:rPr lang="en-IN"/>
              <a:t>www.kaushalya.tech</a:t>
            </a:r>
          </a:p>
        </p:txBody>
      </p:sp>
      <p:sp>
        <p:nvSpPr>
          <p:cNvPr id="9" name="Slide Number Placeholder 8">
            <a:extLst>
              <a:ext uri="{FF2B5EF4-FFF2-40B4-BE49-F238E27FC236}">
                <a16:creationId xmlns:a16="http://schemas.microsoft.com/office/drawing/2014/main" id="{CA3B9F66-7773-41D1-BAC7-1779C683FB7B}"/>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1964104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723AA-C80A-48BC-AEC6-7DEB48525DC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AF2A346-0D1B-4256-9132-CB879CE96A29}"/>
              </a:ext>
            </a:extLst>
          </p:cNvPr>
          <p:cNvSpPr>
            <a:spLocks noGrp="1"/>
          </p:cNvSpPr>
          <p:nvPr>
            <p:ph type="dt" sz="half" idx="10"/>
          </p:nvPr>
        </p:nvSpPr>
        <p:spPr/>
        <p:txBody>
          <a:bodyPr/>
          <a:lstStyle/>
          <a:p>
            <a:fld id="{CFF0B640-F7B0-4E9F-B479-2364AFCFD561}" type="datetime1">
              <a:rPr lang="en-IN" smtClean="0"/>
              <a:t>06-08-2019</a:t>
            </a:fld>
            <a:endParaRPr lang="en-IN"/>
          </a:p>
        </p:txBody>
      </p:sp>
      <p:sp>
        <p:nvSpPr>
          <p:cNvPr id="4" name="Footer Placeholder 3">
            <a:extLst>
              <a:ext uri="{FF2B5EF4-FFF2-40B4-BE49-F238E27FC236}">
                <a16:creationId xmlns:a16="http://schemas.microsoft.com/office/drawing/2014/main" id="{4ED8BFEC-7F4E-42A1-8F8B-C963212FAB32}"/>
              </a:ext>
            </a:extLst>
          </p:cNvPr>
          <p:cNvSpPr>
            <a:spLocks noGrp="1"/>
          </p:cNvSpPr>
          <p:nvPr>
            <p:ph type="ftr" sz="quarter" idx="11"/>
          </p:nvPr>
        </p:nvSpPr>
        <p:spPr/>
        <p:txBody>
          <a:bodyPr/>
          <a:lstStyle/>
          <a:p>
            <a:r>
              <a:rPr lang="en-IN"/>
              <a:t>www.kaushalya.tech</a:t>
            </a:r>
          </a:p>
        </p:txBody>
      </p:sp>
      <p:sp>
        <p:nvSpPr>
          <p:cNvPr id="5" name="Slide Number Placeholder 4">
            <a:extLst>
              <a:ext uri="{FF2B5EF4-FFF2-40B4-BE49-F238E27FC236}">
                <a16:creationId xmlns:a16="http://schemas.microsoft.com/office/drawing/2014/main" id="{EB37053D-177C-48FE-94BB-7D2BD7215589}"/>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3597161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B7B5B-8618-4598-A42F-E77A5E7A5185}"/>
              </a:ext>
            </a:extLst>
          </p:cNvPr>
          <p:cNvSpPr>
            <a:spLocks noGrp="1"/>
          </p:cNvSpPr>
          <p:nvPr>
            <p:ph type="dt" sz="half" idx="10"/>
          </p:nvPr>
        </p:nvSpPr>
        <p:spPr/>
        <p:txBody>
          <a:bodyPr/>
          <a:lstStyle/>
          <a:p>
            <a:fld id="{28C955B1-F658-4E21-B29B-5C46404C65AF}" type="datetime1">
              <a:rPr lang="en-IN" smtClean="0"/>
              <a:t>06-08-2019</a:t>
            </a:fld>
            <a:endParaRPr lang="en-IN"/>
          </a:p>
        </p:txBody>
      </p:sp>
      <p:sp>
        <p:nvSpPr>
          <p:cNvPr id="3" name="Footer Placeholder 2">
            <a:extLst>
              <a:ext uri="{FF2B5EF4-FFF2-40B4-BE49-F238E27FC236}">
                <a16:creationId xmlns:a16="http://schemas.microsoft.com/office/drawing/2014/main" id="{0FC4A9AA-34C8-47A8-8FB6-82529E447BBC}"/>
              </a:ext>
            </a:extLst>
          </p:cNvPr>
          <p:cNvSpPr>
            <a:spLocks noGrp="1"/>
          </p:cNvSpPr>
          <p:nvPr>
            <p:ph type="ftr" sz="quarter" idx="11"/>
          </p:nvPr>
        </p:nvSpPr>
        <p:spPr/>
        <p:txBody>
          <a:bodyPr/>
          <a:lstStyle/>
          <a:p>
            <a:r>
              <a:rPr lang="en-IN"/>
              <a:t>www.kaushalya.tech</a:t>
            </a:r>
          </a:p>
        </p:txBody>
      </p:sp>
      <p:sp>
        <p:nvSpPr>
          <p:cNvPr id="4" name="Slide Number Placeholder 3">
            <a:extLst>
              <a:ext uri="{FF2B5EF4-FFF2-40B4-BE49-F238E27FC236}">
                <a16:creationId xmlns:a16="http://schemas.microsoft.com/office/drawing/2014/main" id="{595BD80E-88A3-4F3A-9F53-55EC3AC338B0}"/>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2941716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5D3AA-A5E3-4783-9DBA-B91ABD3FAA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66D636D-3601-4BD1-ACEB-BBC34281A3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260A2C8-4279-438E-87E0-A01F762623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AB60658-7026-4AFD-BCDA-22137F6C8610}"/>
              </a:ext>
            </a:extLst>
          </p:cNvPr>
          <p:cNvSpPr>
            <a:spLocks noGrp="1"/>
          </p:cNvSpPr>
          <p:nvPr>
            <p:ph type="dt" sz="half" idx="10"/>
          </p:nvPr>
        </p:nvSpPr>
        <p:spPr/>
        <p:txBody>
          <a:bodyPr/>
          <a:lstStyle/>
          <a:p>
            <a:fld id="{1466127A-0CB8-41EB-AC70-2B05AA20CEB4}" type="datetime1">
              <a:rPr lang="en-IN" smtClean="0"/>
              <a:t>06-08-2019</a:t>
            </a:fld>
            <a:endParaRPr lang="en-IN"/>
          </a:p>
        </p:txBody>
      </p:sp>
      <p:sp>
        <p:nvSpPr>
          <p:cNvPr id="6" name="Footer Placeholder 5">
            <a:extLst>
              <a:ext uri="{FF2B5EF4-FFF2-40B4-BE49-F238E27FC236}">
                <a16:creationId xmlns:a16="http://schemas.microsoft.com/office/drawing/2014/main" id="{EEB0149A-2D3F-414A-8383-27F6EC7BF8A7}"/>
              </a:ext>
            </a:extLst>
          </p:cNvPr>
          <p:cNvSpPr>
            <a:spLocks noGrp="1"/>
          </p:cNvSpPr>
          <p:nvPr>
            <p:ph type="ftr" sz="quarter" idx="11"/>
          </p:nvPr>
        </p:nvSpPr>
        <p:spPr/>
        <p:txBody>
          <a:bodyPr/>
          <a:lstStyle/>
          <a:p>
            <a:r>
              <a:rPr lang="en-IN"/>
              <a:t>www.kaushalya.tech</a:t>
            </a:r>
          </a:p>
        </p:txBody>
      </p:sp>
      <p:sp>
        <p:nvSpPr>
          <p:cNvPr id="7" name="Slide Number Placeholder 6">
            <a:extLst>
              <a:ext uri="{FF2B5EF4-FFF2-40B4-BE49-F238E27FC236}">
                <a16:creationId xmlns:a16="http://schemas.microsoft.com/office/drawing/2014/main" id="{E88A4C9F-0C49-4ED0-AEAE-CBB1E79DC9AF}"/>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2051323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40B7-5D4B-4A58-B13A-74F6D61D6C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AAFA2D4-EE9C-48E1-87D3-42D611AA03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E8C3D02-5D72-4538-BA17-9869B87C70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00D4831-4453-4D03-A9AA-7C6196C82F6E}"/>
              </a:ext>
            </a:extLst>
          </p:cNvPr>
          <p:cNvSpPr>
            <a:spLocks noGrp="1"/>
          </p:cNvSpPr>
          <p:nvPr>
            <p:ph type="dt" sz="half" idx="10"/>
          </p:nvPr>
        </p:nvSpPr>
        <p:spPr/>
        <p:txBody>
          <a:bodyPr/>
          <a:lstStyle/>
          <a:p>
            <a:fld id="{880E169A-C6D0-47B8-83D4-F4CEB7EC43EC}" type="datetime1">
              <a:rPr lang="en-IN" smtClean="0"/>
              <a:t>06-08-2019</a:t>
            </a:fld>
            <a:endParaRPr lang="en-IN"/>
          </a:p>
        </p:txBody>
      </p:sp>
      <p:sp>
        <p:nvSpPr>
          <p:cNvPr id="6" name="Footer Placeholder 5">
            <a:extLst>
              <a:ext uri="{FF2B5EF4-FFF2-40B4-BE49-F238E27FC236}">
                <a16:creationId xmlns:a16="http://schemas.microsoft.com/office/drawing/2014/main" id="{3356C28A-74DE-4994-8DF8-7BF27E18AACF}"/>
              </a:ext>
            </a:extLst>
          </p:cNvPr>
          <p:cNvSpPr>
            <a:spLocks noGrp="1"/>
          </p:cNvSpPr>
          <p:nvPr>
            <p:ph type="ftr" sz="quarter" idx="11"/>
          </p:nvPr>
        </p:nvSpPr>
        <p:spPr/>
        <p:txBody>
          <a:bodyPr/>
          <a:lstStyle/>
          <a:p>
            <a:r>
              <a:rPr lang="en-IN"/>
              <a:t>www.kaushalya.tech</a:t>
            </a:r>
          </a:p>
        </p:txBody>
      </p:sp>
      <p:sp>
        <p:nvSpPr>
          <p:cNvPr id="7" name="Slide Number Placeholder 6">
            <a:extLst>
              <a:ext uri="{FF2B5EF4-FFF2-40B4-BE49-F238E27FC236}">
                <a16:creationId xmlns:a16="http://schemas.microsoft.com/office/drawing/2014/main" id="{F25F87BE-663F-48C0-BE8A-EAA4B76862E8}"/>
              </a:ext>
            </a:extLst>
          </p:cNvPr>
          <p:cNvSpPr>
            <a:spLocks noGrp="1"/>
          </p:cNvSpPr>
          <p:nvPr>
            <p:ph type="sldNum" sz="quarter" idx="12"/>
          </p:nvPr>
        </p:nvSpPr>
        <p:spPr/>
        <p:txBody>
          <a:bodyPr/>
          <a:lstStyle/>
          <a:p>
            <a:fld id="{D300B680-4920-456B-94E7-EB6DEF2EAF04}" type="slidenum">
              <a:rPr lang="en-IN" smtClean="0"/>
              <a:t>‹#›</a:t>
            </a:fld>
            <a:endParaRPr lang="en-IN"/>
          </a:p>
        </p:txBody>
      </p:sp>
    </p:spTree>
    <p:extLst>
      <p:ext uri="{BB962C8B-B14F-4D97-AF65-F5344CB8AC3E}">
        <p14:creationId xmlns:p14="http://schemas.microsoft.com/office/powerpoint/2010/main" val="4266628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61CC49-6A6E-4458-B7D5-F57D53CAD6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AF71B4D-5EE4-4B37-8114-5D368C1604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70161EA-61A4-45FE-B63D-DC877E80F9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8274BC-1E24-44A8-9040-DB21F7AFD224}" type="datetime1">
              <a:rPr lang="en-IN" smtClean="0"/>
              <a:t>06-08-2019</a:t>
            </a:fld>
            <a:endParaRPr lang="en-IN"/>
          </a:p>
        </p:txBody>
      </p:sp>
      <p:sp>
        <p:nvSpPr>
          <p:cNvPr id="5" name="Footer Placeholder 4">
            <a:extLst>
              <a:ext uri="{FF2B5EF4-FFF2-40B4-BE49-F238E27FC236}">
                <a16:creationId xmlns:a16="http://schemas.microsoft.com/office/drawing/2014/main" id="{4AC497DB-E57A-4B4A-A292-2720D15BCA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www.kaushalya.tech</a:t>
            </a:r>
          </a:p>
        </p:txBody>
      </p:sp>
      <p:sp>
        <p:nvSpPr>
          <p:cNvPr id="6" name="Slide Number Placeholder 5">
            <a:extLst>
              <a:ext uri="{FF2B5EF4-FFF2-40B4-BE49-F238E27FC236}">
                <a16:creationId xmlns:a16="http://schemas.microsoft.com/office/drawing/2014/main" id="{03EC2572-16A3-43B1-A9DF-5174662620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00B680-4920-456B-94E7-EB6DEF2EAF04}" type="slidenum">
              <a:rPr lang="en-IN" smtClean="0"/>
              <a:t>‹#›</a:t>
            </a:fld>
            <a:endParaRPr lang="en-IN"/>
          </a:p>
        </p:txBody>
      </p:sp>
    </p:spTree>
    <p:extLst>
      <p:ext uri="{BB962C8B-B14F-4D97-AF65-F5344CB8AC3E}">
        <p14:creationId xmlns:p14="http://schemas.microsoft.com/office/powerpoint/2010/main" val="33377456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kaushalya.tech/"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hackernoon.com/ai-ml-and-big-data-in-healthcare-89c21f31ca9e"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Artificial_intelligence" TargetMode="External"/><Relationship Id="rId13" Type="http://schemas.openxmlformats.org/officeDocument/2006/relationships/hyperlink" Target="https://en.wikipedia.org/wiki/Speech_recognition" TargetMode="External"/><Relationship Id="rId3" Type="http://schemas.openxmlformats.org/officeDocument/2006/relationships/hyperlink" Target="https://dictionary.cambridge.org/dictionary/english/involve" TargetMode="External"/><Relationship Id="rId7" Type="http://schemas.openxmlformats.org/officeDocument/2006/relationships/hyperlink" Target="https://en.wikipedia.org/wiki/Computing_platform" TargetMode="External"/><Relationship Id="rId12" Type="http://schemas.openxmlformats.org/officeDocument/2006/relationships/hyperlink" Target="https://en.wikipedia.org/wiki/Natural_language_processing" TargetMode="External"/><Relationship Id="rId17" Type="http://schemas.openxmlformats.org/officeDocument/2006/relationships/image" Target="../media/image1.png"/><Relationship Id="rId2" Type="http://schemas.openxmlformats.org/officeDocument/2006/relationships/hyperlink" Target="https://dictionary.cambridge.org/dictionary/english/relate" TargetMode="External"/><Relationship Id="rId16" Type="http://schemas.openxmlformats.org/officeDocument/2006/relationships/hyperlink" Target="https://en.wikipedia.org/wiki/Dialog_system" TargetMode="External"/><Relationship Id="rId1" Type="http://schemas.openxmlformats.org/officeDocument/2006/relationships/slideLayout" Target="../slideLayouts/slideLayout2.xml"/><Relationship Id="rId6" Type="http://schemas.openxmlformats.org/officeDocument/2006/relationships/hyperlink" Target="https://dictionary.cambridge.org/dictionary/english/reason" TargetMode="External"/><Relationship Id="rId11" Type="http://schemas.openxmlformats.org/officeDocument/2006/relationships/hyperlink" Target="https://en.wikipedia.org/wiki/Automated_reasoning" TargetMode="External"/><Relationship Id="rId5" Type="http://schemas.openxmlformats.org/officeDocument/2006/relationships/hyperlink" Target="https://dictionary.cambridge.org/dictionary/english/thinking" TargetMode="External"/><Relationship Id="rId15" Type="http://schemas.openxmlformats.org/officeDocument/2006/relationships/hyperlink" Target="https://en.wikipedia.org/wiki/Human%E2%80%93computer_interaction" TargetMode="External"/><Relationship Id="rId10" Type="http://schemas.openxmlformats.org/officeDocument/2006/relationships/hyperlink" Target="https://en.wikipedia.org/wiki/Machine_learning" TargetMode="External"/><Relationship Id="rId4" Type="http://schemas.openxmlformats.org/officeDocument/2006/relationships/hyperlink" Target="https://dictionary.cambridge.org/dictionary/english/process" TargetMode="External"/><Relationship Id="rId9" Type="http://schemas.openxmlformats.org/officeDocument/2006/relationships/hyperlink" Target="https://en.wikipedia.org/wiki/Signal_processing" TargetMode="External"/><Relationship Id="rId14" Type="http://schemas.openxmlformats.org/officeDocument/2006/relationships/hyperlink" Target="https://en.wikipedia.org/wiki/Computer_vision"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Intelligence" TargetMode="External"/><Relationship Id="rId2" Type="http://schemas.openxmlformats.org/officeDocument/2006/relationships/hyperlink" Target="https://en.wikipedia.org/wiki/Computer_science"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en.wikipedia.org/wiki/Human_mind" TargetMode="External"/><Relationship Id="rId4" Type="http://schemas.openxmlformats.org/officeDocument/2006/relationships/hyperlink" Target="https://en.wikipedia.org/wiki/Machine"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FA290-8B3A-4103-A00E-06244A24C22B}"/>
              </a:ext>
            </a:extLst>
          </p:cNvPr>
          <p:cNvSpPr>
            <a:spLocks noGrp="1"/>
          </p:cNvSpPr>
          <p:nvPr>
            <p:ph type="ctrTitle"/>
          </p:nvPr>
        </p:nvSpPr>
        <p:spPr>
          <a:xfrm>
            <a:off x="1524000" y="2152356"/>
            <a:ext cx="9144000" cy="935575"/>
          </a:xfrm>
        </p:spPr>
        <p:txBody>
          <a:bodyPr>
            <a:normAutofit/>
          </a:bodyPr>
          <a:lstStyle/>
          <a:p>
            <a:r>
              <a:rPr lang="en-IN" sz="4800" dirty="0">
                <a:latin typeface="Arial" panose="020B0604020202020204" pitchFamily="34" charset="0"/>
                <a:cs typeface="Arial" panose="020B0604020202020204" pitchFamily="34" charset="0"/>
              </a:rPr>
              <a:t>Cognitive Computing</a:t>
            </a:r>
          </a:p>
        </p:txBody>
      </p:sp>
      <p:sp>
        <p:nvSpPr>
          <p:cNvPr id="3" name="Subtitle 2">
            <a:extLst>
              <a:ext uri="{FF2B5EF4-FFF2-40B4-BE49-F238E27FC236}">
                <a16:creationId xmlns:a16="http://schemas.microsoft.com/office/drawing/2014/main" id="{DDB74BFB-7A18-4DF0-8E46-E05235A52D36}"/>
              </a:ext>
            </a:extLst>
          </p:cNvPr>
          <p:cNvSpPr>
            <a:spLocks noGrp="1"/>
          </p:cNvSpPr>
          <p:nvPr>
            <p:ph type="subTitle" idx="1"/>
          </p:nvPr>
        </p:nvSpPr>
        <p:spPr>
          <a:xfrm>
            <a:off x="1524000" y="3602037"/>
            <a:ext cx="9144000" cy="2754313"/>
          </a:xfrm>
        </p:spPr>
        <p:txBody>
          <a:bodyPr>
            <a:noAutofit/>
          </a:bodyPr>
          <a:lstStyle/>
          <a:p>
            <a:r>
              <a:rPr lang="en-IN" b="1" dirty="0">
                <a:latin typeface="Arial" panose="020B0604020202020204" pitchFamily="34" charset="0"/>
                <a:cs typeface="Arial" panose="020B0604020202020204" pitchFamily="34" charset="0"/>
              </a:rPr>
              <a:t>Raghu Prasad</a:t>
            </a:r>
          </a:p>
          <a:p>
            <a:r>
              <a:rPr lang="en-IN" b="1" dirty="0">
                <a:latin typeface="Arial" panose="020B0604020202020204" pitchFamily="34" charset="0"/>
                <a:cs typeface="Arial" panose="020B0604020202020204" pitchFamily="34" charset="0"/>
              </a:rPr>
              <a:t>9845547471</a:t>
            </a:r>
          </a:p>
          <a:p>
            <a:r>
              <a:rPr lang="en-IN" b="1" dirty="0">
                <a:latin typeface="Arial" panose="020B0604020202020204" pitchFamily="34" charset="0"/>
                <a:cs typeface="Arial" panose="020B0604020202020204" pitchFamily="34" charset="0"/>
                <a:hlinkClick r:id="rId2"/>
              </a:rPr>
              <a:t>www.kaushalya.tech</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FB : https://www.facebook.com/raghuprasadkonandur/</a:t>
            </a:r>
          </a:p>
          <a:p>
            <a:r>
              <a:rPr lang="en-IN" b="1" dirty="0">
                <a:latin typeface="Arial" panose="020B0604020202020204" pitchFamily="34" charset="0"/>
                <a:cs typeface="Arial" panose="020B0604020202020204" pitchFamily="34" charset="0"/>
              </a:rPr>
              <a:t>Skill Up-Skill Re-Skill</a:t>
            </a:r>
          </a:p>
          <a:p>
            <a:r>
              <a:rPr lang="en-IN" b="1" dirty="0">
                <a:latin typeface="Arial" panose="020B0604020202020204" pitchFamily="34" charset="0"/>
                <a:cs typeface="Arial" panose="020B0604020202020204" pitchFamily="34" charset="0"/>
              </a:rPr>
              <a:t>Excellence in action</a:t>
            </a:r>
          </a:p>
        </p:txBody>
      </p:sp>
      <p:sp>
        <p:nvSpPr>
          <p:cNvPr id="4" name="Footer Placeholder 3">
            <a:extLst>
              <a:ext uri="{FF2B5EF4-FFF2-40B4-BE49-F238E27FC236}">
                <a16:creationId xmlns:a16="http://schemas.microsoft.com/office/drawing/2014/main" id="{5DC57037-1BA5-4CBD-8260-3759DECD79B3}"/>
              </a:ext>
            </a:extLst>
          </p:cNvPr>
          <p:cNvSpPr>
            <a:spLocks noGrp="1"/>
          </p:cNvSpPr>
          <p:nvPr>
            <p:ph type="ftr" sz="quarter" idx="11"/>
          </p:nvPr>
        </p:nvSpPr>
        <p:spPr/>
        <p:txBody>
          <a:bodyPr/>
          <a:lstStyle/>
          <a:p>
            <a:r>
              <a:rPr lang="en-IN" b="1" dirty="0">
                <a:latin typeface="Arial" panose="020B0604020202020204" pitchFamily="34" charset="0"/>
                <a:cs typeface="Arial" panose="020B0604020202020204" pitchFamily="34" charset="0"/>
              </a:rPr>
              <a:t>www.</a:t>
            </a:r>
            <a:r>
              <a:rPr lang="en-IN" sz="1400" b="1" dirty="0">
                <a:latin typeface="Arial" panose="020B0604020202020204" pitchFamily="34" charset="0"/>
                <a:cs typeface="Arial" panose="020B0604020202020204" pitchFamily="34" charset="0"/>
              </a:rPr>
              <a:t>kaushalya</a:t>
            </a:r>
            <a:r>
              <a:rPr lang="en-IN" b="1" dirty="0">
                <a:latin typeface="Arial" panose="020B0604020202020204" pitchFamily="34" charset="0"/>
                <a:cs typeface="Arial" panose="020B0604020202020204" pitchFamily="34" charset="0"/>
              </a:rPr>
              <a:t>.tech</a:t>
            </a:r>
          </a:p>
        </p:txBody>
      </p:sp>
      <p:sp>
        <p:nvSpPr>
          <p:cNvPr id="5" name="Slide Number Placeholder 4">
            <a:extLst>
              <a:ext uri="{FF2B5EF4-FFF2-40B4-BE49-F238E27FC236}">
                <a16:creationId xmlns:a16="http://schemas.microsoft.com/office/drawing/2014/main" id="{4B1DA70F-03AB-406E-88DC-93CC074316E2}"/>
              </a:ext>
            </a:extLst>
          </p:cNvPr>
          <p:cNvSpPr>
            <a:spLocks noGrp="1"/>
          </p:cNvSpPr>
          <p:nvPr>
            <p:ph type="sldNum" sz="quarter" idx="12"/>
          </p:nvPr>
        </p:nvSpPr>
        <p:spPr/>
        <p:txBody>
          <a:bodyPr/>
          <a:lstStyle/>
          <a:p>
            <a:fld id="{D300B680-4920-456B-94E7-EB6DEF2EAF04}" type="slidenum">
              <a:rPr lang="en-IN" smtClean="0">
                <a:latin typeface="Arial" panose="020B0604020202020204" pitchFamily="34" charset="0"/>
                <a:cs typeface="Arial" panose="020B0604020202020204" pitchFamily="34" charset="0"/>
              </a:rPr>
              <a:t>1</a:t>
            </a:fld>
            <a:endParaRPr lang="en-I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D58CA0BA-22B3-4799-B5ED-F2E6B980E2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083" y="243205"/>
            <a:ext cx="11819852" cy="1460500"/>
          </a:xfrm>
          <a:prstGeom prst="rect">
            <a:avLst/>
          </a:prstGeom>
        </p:spPr>
      </p:pic>
    </p:spTree>
    <p:extLst>
      <p:ext uri="{BB962C8B-B14F-4D97-AF65-F5344CB8AC3E}">
        <p14:creationId xmlns:p14="http://schemas.microsoft.com/office/powerpoint/2010/main" val="576708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Google’s AI Products</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10</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9" name="Picture 8">
            <a:extLst>
              <a:ext uri="{FF2B5EF4-FFF2-40B4-BE49-F238E27FC236}">
                <a16:creationId xmlns:a16="http://schemas.microsoft.com/office/drawing/2014/main" id="{D0C8E8C0-0C92-4DF4-AB87-BD99CD387E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200" y="1418253"/>
            <a:ext cx="10134600" cy="4581331"/>
          </a:xfrm>
          <a:prstGeom prst="rect">
            <a:avLst/>
          </a:prstGeom>
        </p:spPr>
      </p:pic>
    </p:spTree>
    <p:extLst>
      <p:ext uri="{BB962C8B-B14F-4D97-AF65-F5344CB8AC3E}">
        <p14:creationId xmlns:p14="http://schemas.microsoft.com/office/powerpoint/2010/main" val="3206513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Personal Assistants</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11</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9" name="Picture 8">
            <a:extLst>
              <a:ext uri="{FF2B5EF4-FFF2-40B4-BE49-F238E27FC236}">
                <a16:creationId xmlns:a16="http://schemas.microsoft.com/office/drawing/2014/main" id="{985C7048-0C90-4047-B1E3-544E255253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1614196"/>
            <a:ext cx="9144000" cy="4609322"/>
          </a:xfrm>
          <a:prstGeom prst="rect">
            <a:avLst/>
          </a:prstGeom>
        </p:spPr>
      </p:pic>
    </p:spTree>
    <p:extLst>
      <p:ext uri="{BB962C8B-B14F-4D97-AF65-F5344CB8AC3E}">
        <p14:creationId xmlns:p14="http://schemas.microsoft.com/office/powerpoint/2010/main" val="1428515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Recommendation Systems</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12</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13" name="Picture 12">
            <a:extLst>
              <a:ext uri="{FF2B5EF4-FFF2-40B4-BE49-F238E27FC236}">
                <a16:creationId xmlns:a16="http://schemas.microsoft.com/office/drawing/2014/main" id="{66D9294B-5273-4ABE-A7D4-6C55E06320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6367" y="1539552"/>
            <a:ext cx="4273421" cy="4460032"/>
          </a:xfrm>
          <a:prstGeom prst="rect">
            <a:avLst/>
          </a:prstGeom>
        </p:spPr>
      </p:pic>
      <p:pic>
        <p:nvPicPr>
          <p:cNvPr id="15" name="Picture 14">
            <a:extLst>
              <a:ext uri="{FF2B5EF4-FFF2-40B4-BE49-F238E27FC236}">
                <a16:creationId xmlns:a16="http://schemas.microsoft.com/office/drawing/2014/main" id="{393448C5-B5B3-4971-B4A9-F5FE935F28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3600" y="1309687"/>
            <a:ext cx="5410200" cy="4530725"/>
          </a:xfrm>
          <a:prstGeom prst="rect">
            <a:avLst/>
          </a:prstGeom>
        </p:spPr>
      </p:pic>
    </p:spTree>
    <p:extLst>
      <p:ext uri="{BB962C8B-B14F-4D97-AF65-F5344CB8AC3E}">
        <p14:creationId xmlns:p14="http://schemas.microsoft.com/office/powerpoint/2010/main" val="1906468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Face/Object detection</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13</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8" name="Picture 7">
            <a:extLst>
              <a:ext uri="{FF2B5EF4-FFF2-40B4-BE49-F238E27FC236}">
                <a16:creationId xmlns:a16="http://schemas.microsoft.com/office/drawing/2014/main" id="{346C261E-6505-4E77-9584-2A53A8813B8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1335" y="1539551"/>
            <a:ext cx="5165530" cy="4672806"/>
          </a:xfrm>
          <a:prstGeom prst="rect">
            <a:avLst/>
          </a:prstGeom>
        </p:spPr>
      </p:pic>
      <p:pic>
        <p:nvPicPr>
          <p:cNvPr id="10" name="Picture 9">
            <a:extLst>
              <a:ext uri="{FF2B5EF4-FFF2-40B4-BE49-F238E27FC236}">
                <a16:creationId xmlns:a16="http://schemas.microsoft.com/office/drawing/2014/main" id="{7C462027-A6A9-48BC-993A-C772AFBAE5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6865" y="1539551"/>
            <a:ext cx="5003800" cy="4672806"/>
          </a:xfrm>
          <a:prstGeom prst="rect">
            <a:avLst/>
          </a:prstGeom>
        </p:spPr>
      </p:pic>
    </p:spTree>
    <p:extLst>
      <p:ext uri="{BB962C8B-B14F-4D97-AF65-F5344CB8AC3E}">
        <p14:creationId xmlns:p14="http://schemas.microsoft.com/office/powerpoint/2010/main" val="2677682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AI – Healthcare chatbots</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14</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9" name="Picture 8">
            <a:extLst>
              <a:ext uri="{FF2B5EF4-FFF2-40B4-BE49-F238E27FC236}">
                <a16:creationId xmlns:a16="http://schemas.microsoft.com/office/drawing/2014/main" id="{C73F7F59-8402-4097-87CA-70C01F531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5069" y="1343682"/>
            <a:ext cx="5190931" cy="5149194"/>
          </a:xfrm>
          <a:prstGeom prst="rect">
            <a:avLst/>
          </a:prstGeom>
        </p:spPr>
      </p:pic>
      <p:pic>
        <p:nvPicPr>
          <p:cNvPr id="12" name="Picture 11">
            <a:extLst>
              <a:ext uri="{FF2B5EF4-FFF2-40B4-BE49-F238E27FC236}">
                <a16:creationId xmlns:a16="http://schemas.microsoft.com/office/drawing/2014/main" id="{9F990EDF-F6F6-4070-B2BE-EE769E7660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2869" y="1296955"/>
            <a:ext cx="5190931" cy="5195919"/>
          </a:xfrm>
          <a:prstGeom prst="rect">
            <a:avLst/>
          </a:prstGeom>
        </p:spPr>
      </p:pic>
    </p:spTree>
    <p:extLst>
      <p:ext uri="{BB962C8B-B14F-4D97-AF65-F5344CB8AC3E}">
        <p14:creationId xmlns:p14="http://schemas.microsoft.com/office/powerpoint/2010/main" val="4268329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AI – Impact on Healthcare</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lnSpcReduction="10000"/>
          </a:bodyPr>
          <a:lstStyle/>
          <a:p>
            <a:r>
              <a:rPr lang="en-US" b="1" dirty="0"/>
              <a:t>Keeping Well</a:t>
            </a:r>
            <a:r>
              <a:rPr lang="en-US" dirty="0"/>
              <a:t>: New innovations like the smart belt, which warns people when they overeat, are helping to usher in a new era of preventative healthcare. The goal is to keep people well and to stop people from having to seek treatment in the first place.</a:t>
            </a:r>
          </a:p>
          <a:p>
            <a:r>
              <a:rPr lang="en-US" b="1" dirty="0"/>
              <a:t>Early Detection</a:t>
            </a:r>
            <a:r>
              <a:rPr lang="en-US" dirty="0"/>
              <a:t>: When problems do occur, AI can help to spot them earlier. For example, Microsoft is developing computers that work on a molecular level to fight cancer cells as soon as they’re spotted. AI is also being used to analyze online search engine behavior to spot mental health issues.</a:t>
            </a:r>
          </a:p>
          <a:p>
            <a:r>
              <a:rPr lang="en-US" b="1" dirty="0"/>
              <a:t>Diagnosis</a:t>
            </a:r>
            <a:r>
              <a:rPr lang="en-US" dirty="0"/>
              <a:t>: AI can help physicians to diagnose patients more quickly and arrive at insights based upon the 80% of health data that’s invisible to current systems because it’s unstructured.</a:t>
            </a: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15</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spTree>
    <p:extLst>
      <p:ext uri="{BB962C8B-B14F-4D97-AF65-F5344CB8AC3E}">
        <p14:creationId xmlns:p14="http://schemas.microsoft.com/office/powerpoint/2010/main" val="25558429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AI – Impact on Healthcare</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lnSpcReduction="10000"/>
          </a:bodyPr>
          <a:lstStyle/>
          <a:p>
            <a:pPr fontAlgn="base"/>
            <a:r>
              <a:rPr lang="en-US" b="1" dirty="0"/>
              <a:t>Decision-making</a:t>
            </a:r>
            <a:r>
              <a:rPr lang="en-US" dirty="0"/>
              <a:t>: Clinical decision support systems and other AI-based tools can help doctors and patients to prioritize tasks. Examples include Quest Diagnostics’ </a:t>
            </a:r>
            <a:r>
              <a:rPr lang="en-US" dirty="0" err="1"/>
              <a:t>Quanum</a:t>
            </a:r>
            <a:r>
              <a:rPr lang="en-US" dirty="0"/>
              <a:t> and </a:t>
            </a:r>
            <a:r>
              <a:rPr lang="en-US" dirty="0" err="1"/>
              <a:t>VitreosHealth</a:t>
            </a:r>
            <a:r>
              <a:rPr lang="en-US" dirty="0"/>
              <a:t>.</a:t>
            </a:r>
          </a:p>
          <a:p>
            <a:pPr fontAlgn="base"/>
            <a:r>
              <a:rPr lang="en-US" b="1" dirty="0"/>
              <a:t>Treatment</a:t>
            </a:r>
            <a:r>
              <a:rPr lang="en-US" dirty="0"/>
              <a:t>: AI-based tools are already being used across the board. Google DeepMind is reducing the time it takes to plan radiotherapy treatment while IBM’s Watson is making treatment recommendations based on patients’ medical records around the world, including in China, Thailand and India.</a:t>
            </a:r>
          </a:p>
          <a:p>
            <a:pPr fontAlgn="base"/>
            <a:r>
              <a:rPr lang="en-US" b="1" dirty="0"/>
              <a:t>End of Life Care</a:t>
            </a:r>
            <a:r>
              <a:rPr lang="en-US" dirty="0"/>
              <a:t>: We’re living longer than ever, and our aging society is requiring more and more care at the end of their lives. AI-powered virtual assistants and even robots are being touted as the future, and indeed robots are already being used to care for the elderly in Japan.</a:t>
            </a: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16</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spTree>
    <p:extLst>
      <p:ext uri="{BB962C8B-B14F-4D97-AF65-F5344CB8AC3E}">
        <p14:creationId xmlns:p14="http://schemas.microsoft.com/office/powerpoint/2010/main" val="1343091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AI – Impact on Healthcare</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lnSpcReduction="10000"/>
          </a:bodyPr>
          <a:lstStyle/>
          <a:p>
            <a:pPr fontAlgn="base"/>
            <a:r>
              <a:rPr lang="en-US" b="1" dirty="0"/>
              <a:t>Research</a:t>
            </a:r>
            <a:r>
              <a:rPr lang="en-US" dirty="0"/>
              <a:t>: AI can help to uncover new drugs and treatments, but it can also be used to research the diseases themselves, potentially allowing us to inoculate against them or to eliminate them. For example, Canadian start-up Meta uses AI to quickly analyze scientific papers and to provide easy insights.</a:t>
            </a:r>
          </a:p>
          <a:p>
            <a:pPr fontAlgn="base"/>
            <a:r>
              <a:rPr lang="en-US" b="1" dirty="0"/>
              <a:t>Training</a:t>
            </a:r>
            <a:r>
              <a:rPr lang="en-US" dirty="0"/>
              <a:t>: AI-powered simulations can help surgeons and other healthcare professionals to hone their craft without putting real patients at risk. AI models are generally more realistic and reliable, and one of the advantages of using AI for training is that it can tailor the training to each different individual.</a:t>
            </a:r>
          </a:p>
          <a:p>
            <a:r>
              <a:rPr lang="en-US" dirty="0">
                <a:hlinkClick r:id="rId2"/>
              </a:rPr>
              <a:t>https://hackernoon.com/ai-ml-and-big-data-in-healthcare-89c21f31ca9e</a:t>
            </a:r>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17</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spTree>
    <p:extLst>
      <p:ext uri="{BB962C8B-B14F-4D97-AF65-F5344CB8AC3E}">
        <p14:creationId xmlns:p14="http://schemas.microsoft.com/office/powerpoint/2010/main" val="3614465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AI – History</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18</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8" name="Picture 7">
            <a:extLst>
              <a:ext uri="{FF2B5EF4-FFF2-40B4-BE49-F238E27FC236}">
                <a16:creationId xmlns:a16="http://schemas.microsoft.com/office/drawing/2014/main" id="{51CB0FD6-7E4C-4298-8122-3ABD03204C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0971" y="1478618"/>
            <a:ext cx="9535886" cy="4731682"/>
          </a:xfrm>
          <a:prstGeom prst="rect">
            <a:avLst/>
          </a:prstGeom>
        </p:spPr>
      </p:pic>
    </p:spTree>
    <p:extLst>
      <p:ext uri="{BB962C8B-B14F-4D97-AF65-F5344CB8AC3E}">
        <p14:creationId xmlns:p14="http://schemas.microsoft.com/office/powerpoint/2010/main" val="25205258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FA290-8B3A-4103-A00E-06244A24C22B}"/>
              </a:ext>
            </a:extLst>
          </p:cNvPr>
          <p:cNvSpPr>
            <a:spLocks noGrp="1"/>
          </p:cNvSpPr>
          <p:nvPr>
            <p:ph type="ctrTitle"/>
          </p:nvPr>
        </p:nvSpPr>
        <p:spPr>
          <a:xfrm>
            <a:off x="1524000" y="2152356"/>
            <a:ext cx="9144000" cy="935575"/>
          </a:xfrm>
        </p:spPr>
        <p:txBody>
          <a:bodyPr>
            <a:normAutofit/>
          </a:bodyPr>
          <a:lstStyle/>
          <a:p>
            <a:r>
              <a:rPr lang="en-IN" sz="4800" dirty="0">
                <a:latin typeface="Arial" panose="020B0604020202020204" pitchFamily="34" charset="0"/>
                <a:cs typeface="Arial" panose="020B0604020202020204" pitchFamily="34" charset="0"/>
              </a:rPr>
              <a:t>Thank You</a:t>
            </a:r>
          </a:p>
        </p:txBody>
      </p:sp>
      <p:sp>
        <p:nvSpPr>
          <p:cNvPr id="3" name="Subtitle 2">
            <a:extLst>
              <a:ext uri="{FF2B5EF4-FFF2-40B4-BE49-F238E27FC236}">
                <a16:creationId xmlns:a16="http://schemas.microsoft.com/office/drawing/2014/main" id="{DDB74BFB-7A18-4DF0-8E46-E05235A52D36}"/>
              </a:ext>
            </a:extLst>
          </p:cNvPr>
          <p:cNvSpPr>
            <a:spLocks noGrp="1"/>
          </p:cNvSpPr>
          <p:nvPr>
            <p:ph type="subTitle" idx="1"/>
          </p:nvPr>
        </p:nvSpPr>
        <p:spPr>
          <a:xfrm>
            <a:off x="1524000" y="3602037"/>
            <a:ext cx="9144000" cy="2754313"/>
          </a:xfrm>
        </p:spPr>
        <p:txBody>
          <a:bodyPr>
            <a:noAutofit/>
          </a:bodyPr>
          <a:lstStyle/>
          <a:p>
            <a:r>
              <a:rPr lang="en-IN" b="1" dirty="0">
                <a:latin typeface="Arial" panose="020B0604020202020204" pitchFamily="34" charset="0"/>
                <a:cs typeface="Arial" panose="020B0604020202020204" pitchFamily="34" charset="0"/>
              </a:rPr>
              <a:t>Raghu Prasad</a:t>
            </a:r>
          </a:p>
          <a:p>
            <a:r>
              <a:rPr lang="en-IN" b="1" dirty="0">
                <a:latin typeface="Arial" panose="020B0604020202020204" pitchFamily="34" charset="0"/>
                <a:cs typeface="Arial" panose="020B0604020202020204" pitchFamily="34" charset="0"/>
              </a:rPr>
              <a:t>9845547471</a:t>
            </a:r>
          </a:p>
          <a:p>
            <a:r>
              <a:rPr lang="en-IN" b="1" dirty="0">
                <a:latin typeface="Arial" panose="020B0604020202020204" pitchFamily="34" charset="0"/>
                <a:cs typeface="Arial" panose="020B0604020202020204" pitchFamily="34" charset="0"/>
              </a:rPr>
              <a:t>www.kaushalya.tech</a:t>
            </a:r>
          </a:p>
          <a:p>
            <a:r>
              <a:rPr lang="en-IN" b="1" dirty="0">
                <a:latin typeface="Arial" panose="020B0604020202020204" pitchFamily="34" charset="0"/>
                <a:cs typeface="Arial" panose="020B0604020202020204" pitchFamily="34" charset="0"/>
              </a:rPr>
              <a:t>FB : https://www.facebook.com/raghuprasadkonandur/</a:t>
            </a:r>
          </a:p>
          <a:p>
            <a:r>
              <a:rPr lang="en-IN" b="1" dirty="0">
                <a:latin typeface="Arial" panose="020B0604020202020204" pitchFamily="34" charset="0"/>
                <a:cs typeface="Arial" panose="020B0604020202020204" pitchFamily="34" charset="0"/>
              </a:rPr>
              <a:t>Skill Up-Skill Re-Skill</a:t>
            </a:r>
          </a:p>
          <a:p>
            <a:r>
              <a:rPr lang="en-IN" b="1" dirty="0">
                <a:latin typeface="Arial" panose="020B0604020202020204" pitchFamily="34" charset="0"/>
                <a:cs typeface="Arial" panose="020B0604020202020204" pitchFamily="34" charset="0"/>
              </a:rPr>
              <a:t>Excellence in action</a:t>
            </a:r>
          </a:p>
        </p:txBody>
      </p:sp>
      <p:sp>
        <p:nvSpPr>
          <p:cNvPr id="4" name="Footer Placeholder 3">
            <a:extLst>
              <a:ext uri="{FF2B5EF4-FFF2-40B4-BE49-F238E27FC236}">
                <a16:creationId xmlns:a16="http://schemas.microsoft.com/office/drawing/2014/main" id="{5DC57037-1BA5-4CBD-8260-3759DECD79B3}"/>
              </a:ext>
            </a:extLst>
          </p:cNvPr>
          <p:cNvSpPr>
            <a:spLocks noGrp="1"/>
          </p:cNvSpPr>
          <p:nvPr>
            <p:ph type="ftr" sz="quarter" idx="11"/>
          </p:nvPr>
        </p:nvSpPr>
        <p:spPr/>
        <p:txBody>
          <a:bodyPr/>
          <a:lstStyle/>
          <a:p>
            <a:r>
              <a:rPr lang="en-IN" b="1" dirty="0">
                <a:latin typeface="Arial" panose="020B0604020202020204" pitchFamily="34" charset="0"/>
                <a:cs typeface="Arial" panose="020B0604020202020204" pitchFamily="34" charset="0"/>
              </a:rPr>
              <a:t>www.</a:t>
            </a:r>
            <a:r>
              <a:rPr lang="en-IN" sz="1400" b="1" dirty="0">
                <a:latin typeface="Arial" panose="020B0604020202020204" pitchFamily="34" charset="0"/>
                <a:cs typeface="Arial" panose="020B0604020202020204" pitchFamily="34" charset="0"/>
              </a:rPr>
              <a:t>kaushalya</a:t>
            </a:r>
            <a:r>
              <a:rPr lang="en-IN" b="1" dirty="0">
                <a:latin typeface="Arial" panose="020B0604020202020204" pitchFamily="34" charset="0"/>
                <a:cs typeface="Arial" panose="020B0604020202020204" pitchFamily="34" charset="0"/>
              </a:rPr>
              <a:t>.tech</a:t>
            </a:r>
          </a:p>
        </p:txBody>
      </p:sp>
      <p:sp>
        <p:nvSpPr>
          <p:cNvPr id="5" name="Slide Number Placeholder 4">
            <a:extLst>
              <a:ext uri="{FF2B5EF4-FFF2-40B4-BE49-F238E27FC236}">
                <a16:creationId xmlns:a16="http://schemas.microsoft.com/office/drawing/2014/main" id="{4B1DA70F-03AB-406E-88DC-93CC074316E2}"/>
              </a:ext>
            </a:extLst>
          </p:cNvPr>
          <p:cNvSpPr>
            <a:spLocks noGrp="1"/>
          </p:cNvSpPr>
          <p:nvPr>
            <p:ph type="sldNum" sz="quarter" idx="12"/>
          </p:nvPr>
        </p:nvSpPr>
        <p:spPr/>
        <p:txBody>
          <a:bodyPr/>
          <a:lstStyle/>
          <a:p>
            <a:fld id="{D300B680-4920-456B-94E7-EB6DEF2EAF04}" type="slidenum">
              <a:rPr lang="en-IN" smtClean="0">
                <a:latin typeface="Arial" panose="020B0604020202020204" pitchFamily="34" charset="0"/>
                <a:cs typeface="Arial" panose="020B0604020202020204" pitchFamily="34" charset="0"/>
              </a:rPr>
              <a:t>19</a:t>
            </a:fld>
            <a:endParaRPr lang="en-IN"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D58CA0BA-22B3-4799-B5ED-F2E6B980E2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083" y="243205"/>
            <a:ext cx="11819852" cy="1460500"/>
          </a:xfrm>
          <a:prstGeom prst="rect">
            <a:avLst/>
          </a:prstGeom>
        </p:spPr>
      </p:pic>
    </p:spTree>
    <p:extLst>
      <p:ext uri="{BB962C8B-B14F-4D97-AF65-F5344CB8AC3E}">
        <p14:creationId xmlns:p14="http://schemas.microsoft.com/office/powerpoint/2010/main" val="20114247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1D3BD-21ED-4200-A35D-5864E79FFE5E}"/>
              </a:ext>
            </a:extLst>
          </p:cNvPr>
          <p:cNvSpPr>
            <a:spLocks noGrp="1"/>
          </p:cNvSpPr>
          <p:nvPr>
            <p:ph type="title"/>
          </p:nvPr>
        </p:nvSpPr>
        <p:spPr/>
        <p:txBody>
          <a:bodyPr>
            <a:normAutofit/>
          </a:bodyPr>
          <a:lstStyle/>
          <a:p>
            <a:r>
              <a:rPr lang="en-IN" sz="4800"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70EAE32C-01B9-4D24-8F7D-680E6749ACEE}"/>
              </a:ext>
            </a:extLst>
          </p:cNvPr>
          <p:cNvSpPr>
            <a:spLocks noGrp="1"/>
          </p:cNvSpPr>
          <p:nvPr>
            <p:ph idx="1"/>
          </p:nvPr>
        </p:nvSpPr>
        <p:spPr/>
        <p:txBody>
          <a:bodyPr>
            <a:normAutofit fontScale="62500" lnSpcReduction="20000"/>
          </a:bodyPr>
          <a:lstStyle/>
          <a:p>
            <a:r>
              <a:rPr lang="en-IN" dirty="0">
                <a:latin typeface="Arial" panose="020B0604020202020204" pitchFamily="34" charset="0"/>
                <a:cs typeface="Arial" panose="020B0604020202020204" pitchFamily="34" charset="0"/>
              </a:rPr>
              <a:t>Raghu Prasad – BE, MS</a:t>
            </a:r>
          </a:p>
          <a:p>
            <a:r>
              <a:rPr lang="en-IN" dirty="0">
                <a:latin typeface="Arial" panose="020B0604020202020204" pitchFamily="34" charset="0"/>
                <a:cs typeface="Arial" panose="020B0604020202020204" pitchFamily="34" charset="0"/>
              </a:rPr>
              <a:t>Total of 24 years of experience</a:t>
            </a:r>
          </a:p>
          <a:p>
            <a:r>
              <a:rPr lang="en-IN" dirty="0">
                <a:latin typeface="Arial" panose="020B0604020202020204" pitchFamily="34" charset="0"/>
                <a:cs typeface="Arial" panose="020B0604020202020204" pitchFamily="34" charset="0"/>
              </a:rPr>
              <a:t>7 years as a lecturer in an Engineering College</a:t>
            </a:r>
          </a:p>
          <a:p>
            <a:r>
              <a:rPr lang="en-IN" dirty="0">
                <a:latin typeface="Arial" panose="020B0604020202020204" pitchFamily="34" charset="0"/>
                <a:cs typeface="Arial" panose="020B0604020202020204" pitchFamily="34" charset="0"/>
              </a:rPr>
              <a:t>17 Years into IT</a:t>
            </a:r>
          </a:p>
          <a:p>
            <a:r>
              <a:rPr lang="en-IN" dirty="0">
                <a:latin typeface="Arial" panose="020B0604020202020204" pitchFamily="34" charset="0"/>
                <a:cs typeface="Arial" panose="020B0604020202020204" pitchFamily="34" charset="0"/>
              </a:rPr>
              <a:t>Worked with companies like </a:t>
            </a:r>
            <a:r>
              <a:rPr lang="en-IN" dirty="0" err="1">
                <a:latin typeface="Arial" panose="020B0604020202020204" pitchFamily="34" charset="0"/>
                <a:cs typeface="Arial" panose="020B0604020202020204" pitchFamily="34" charset="0"/>
              </a:rPr>
              <a:t>CISCO,CSC,ICICI,First</a:t>
            </a:r>
            <a:r>
              <a:rPr lang="en-IN" dirty="0">
                <a:latin typeface="Arial" panose="020B0604020202020204" pitchFamily="34" charset="0"/>
                <a:cs typeface="Arial" panose="020B0604020202020204" pitchFamily="34" charset="0"/>
              </a:rPr>
              <a:t> Apex – NTT Data</a:t>
            </a:r>
          </a:p>
          <a:p>
            <a:r>
              <a:rPr lang="en-IN" dirty="0">
                <a:latin typeface="Arial" panose="020B0604020202020204" pitchFamily="34" charset="0"/>
                <a:cs typeface="Arial" panose="020B0604020202020204" pitchFamily="34" charset="0"/>
              </a:rPr>
              <a:t>Currently into Corporate training and consultancy</a:t>
            </a:r>
          </a:p>
          <a:p>
            <a:r>
              <a:rPr lang="en-IN" dirty="0">
                <a:latin typeface="Arial" panose="020B0604020202020204" pitchFamily="34" charset="0"/>
                <a:cs typeface="Arial" panose="020B0604020202020204" pitchFamily="34" charset="0"/>
              </a:rPr>
              <a:t>Worked with corporates and public sector</a:t>
            </a:r>
          </a:p>
          <a:p>
            <a:r>
              <a:rPr lang="en-IN" b="1" dirty="0">
                <a:latin typeface="Arial" panose="020B0604020202020204" pitchFamily="34" charset="0"/>
                <a:cs typeface="Arial" panose="020B0604020202020204" pitchFamily="34" charset="0"/>
              </a:rPr>
              <a:t>Service Offerings </a:t>
            </a:r>
            <a:r>
              <a:rPr lang="en-IN" dirty="0">
                <a:latin typeface="Arial" panose="020B0604020202020204" pitchFamily="34" charset="0"/>
                <a:cs typeface="Arial" panose="020B0604020202020204" pitchFamily="34" charset="0"/>
              </a:rPr>
              <a:t>– In person/On-line/Corporate/Academic Institutes</a:t>
            </a:r>
          </a:p>
          <a:p>
            <a:r>
              <a:rPr lang="en-IN" sz="2900" b="1" dirty="0">
                <a:latin typeface="Arial" panose="020B0604020202020204" pitchFamily="34" charset="0"/>
                <a:cs typeface="Arial" panose="020B0604020202020204" pitchFamily="34" charset="0"/>
              </a:rPr>
              <a:t>Consultancy </a:t>
            </a:r>
            <a:r>
              <a:rPr lang="en-IN" dirty="0">
                <a:latin typeface="Arial" panose="020B0604020202020204" pitchFamily="34" charset="0"/>
                <a:cs typeface="Arial" panose="020B0604020202020204" pitchFamily="34" charset="0"/>
              </a:rPr>
              <a:t>– Consultant to vendor of Atal Tinkering Lab/ECIL-ECIT, </a:t>
            </a:r>
            <a:r>
              <a:rPr lang="en-IN" dirty="0" err="1">
                <a:latin typeface="Arial" panose="020B0604020202020204" pitchFamily="34" charset="0"/>
                <a:cs typeface="Arial" panose="020B0604020202020204" pitchFamily="34" charset="0"/>
              </a:rPr>
              <a:t>Incarnus</a:t>
            </a:r>
            <a:r>
              <a:rPr lang="en-IN" dirty="0">
                <a:latin typeface="Arial" panose="020B0604020202020204" pitchFamily="34" charset="0"/>
                <a:cs typeface="Arial" panose="020B0604020202020204" pitchFamily="34" charset="0"/>
              </a:rPr>
              <a:t> – Healthcare Service Provider</a:t>
            </a:r>
          </a:p>
          <a:p>
            <a:r>
              <a:rPr lang="en-IN" b="1" dirty="0">
                <a:latin typeface="Arial" panose="020B0604020202020204" pitchFamily="34" charset="0"/>
                <a:cs typeface="Arial" panose="020B0604020202020204" pitchFamily="34" charset="0"/>
              </a:rPr>
              <a:t>Technologies</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Java,Python,Web</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technologies,Java</a:t>
            </a:r>
            <a:r>
              <a:rPr lang="en-IN" dirty="0">
                <a:latin typeface="Arial" panose="020B0604020202020204" pitchFamily="34" charset="0"/>
                <a:cs typeface="Arial" panose="020B0604020202020204" pitchFamily="34" charset="0"/>
              </a:rPr>
              <a:t> Script technologies (MEAN stack),</a:t>
            </a:r>
            <a:r>
              <a:rPr lang="en-IN" dirty="0" err="1">
                <a:latin typeface="Arial" panose="020B0604020202020204" pitchFamily="34" charset="0"/>
                <a:cs typeface="Arial" panose="020B0604020202020204" pitchFamily="34" charset="0"/>
              </a:rPr>
              <a:t>IOT,Test</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Automation,Machine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Learning,Artificial</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Intelligence,ERP,.NET</a:t>
            </a:r>
            <a:endParaRPr lang="en-IN"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Customers</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Philips,L</a:t>
            </a:r>
            <a:r>
              <a:rPr lang="en-IN" dirty="0">
                <a:latin typeface="Arial" panose="020B0604020202020204" pitchFamily="34" charset="0"/>
                <a:cs typeface="Arial" panose="020B0604020202020204" pitchFamily="34" charset="0"/>
              </a:rPr>
              <a:t> &amp; </a:t>
            </a:r>
            <a:r>
              <a:rPr lang="en-IN" dirty="0" err="1">
                <a:latin typeface="Arial" panose="020B0604020202020204" pitchFamily="34" charset="0"/>
                <a:cs typeface="Arial" panose="020B0604020202020204" pitchFamily="34" charset="0"/>
              </a:rPr>
              <a:t>T,NextGen,Incarnus,Aspire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system,BGS-IT,Sindhi</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College,Malnad</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Enginering</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College,S</a:t>
            </a:r>
            <a:r>
              <a:rPr lang="en-IN" dirty="0">
                <a:latin typeface="Arial" panose="020B0604020202020204" pitchFamily="34" charset="0"/>
                <a:cs typeface="Arial" panose="020B0604020202020204" pitchFamily="34" charset="0"/>
              </a:rPr>
              <a:t> B College of Management, REVA </a:t>
            </a:r>
            <a:r>
              <a:rPr lang="en-IN" dirty="0" err="1">
                <a:latin typeface="Arial" panose="020B0604020202020204" pitchFamily="34" charset="0"/>
                <a:cs typeface="Arial" panose="020B0604020202020204" pitchFamily="34" charset="0"/>
              </a:rPr>
              <a:t>University,Nagarjuna</a:t>
            </a:r>
            <a:r>
              <a:rPr lang="en-IN" dirty="0">
                <a:latin typeface="Arial" panose="020B0604020202020204" pitchFamily="34" charset="0"/>
                <a:cs typeface="Arial" panose="020B0604020202020204" pitchFamily="34" charset="0"/>
              </a:rPr>
              <a:t> Engineering </a:t>
            </a:r>
            <a:r>
              <a:rPr lang="en-IN" dirty="0" err="1">
                <a:latin typeface="Arial" panose="020B0604020202020204" pitchFamily="34" charset="0"/>
                <a:cs typeface="Arial" panose="020B0604020202020204" pitchFamily="34" charset="0"/>
              </a:rPr>
              <a:t>College,Dayanand</a:t>
            </a:r>
            <a:r>
              <a:rPr lang="en-IN" dirty="0">
                <a:latin typeface="Arial" panose="020B0604020202020204" pitchFamily="34" charset="0"/>
                <a:cs typeface="Arial" panose="020B0604020202020204" pitchFamily="34" charset="0"/>
              </a:rPr>
              <a:t> Sagar </a:t>
            </a:r>
            <a:r>
              <a:rPr lang="en-IN" dirty="0" err="1">
                <a:latin typeface="Arial" panose="020B0604020202020204" pitchFamily="34" charset="0"/>
                <a:cs typeface="Arial" panose="020B0604020202020204" pitchFamily="34" charset="0"/>
              </a:rPr>
              <a:t>University,NIT</a:t>
            </a:r>
            <a:r>
              <a:rPr lang="en-IN" dirty="0">
                <a:latin typeface="Arial" panose="020B0604020202020204" pitchFamily="34" charset="0"/>
                <a:cs typeface="Arial" panose="020B0604020202020204" pitchFamily="34" charset="0"/>
              </a:rPr>
              <a:t>-Imphal</a:t>
            </a:r>
          </a:p>
          <a:p>
            <a:endParaRPr lang="en-IN" dirty="0"/>
          </a:p>
          <a:p>
            <a:pPr marL="0" indent="0">
              <a:buNone/>
            </a:pPr>
            <a:endParaRPr lang="en-IN" dirty="0"/>
          </a:p>
        </p:txBody>
      </p:sp>
      <p:pic>
        <p:nvPicPr>
          <p:cNvPr id="5" name="Picture 4">
            <a:extLst>
              <a:ext uri="{FF2B5EF4-FFF2-40B4-BE49-F238E27FC236}">
                <a16:creationId xmlns:a16="http://schemas.microsoft.com/office/drawing/2014/main" id="{0654D7DE-1A90-4635-B9D2-52FDA6B082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3663" y="18122"/>
            <a:ext cx="3111949" cy="783737"/>
          </a:xfrm>
          <a:prstGeom prst="rect">
            <a:avLst/>
          </a:prstGeom>
        </p:spPr>
      </p:pic>
    </p:spTree>
    <p:extLst>
      <p:ext uri="{BB962C8B-B14F-4D97-AF65-F5344CB8AC3E}">
        <p14:creationId xmlns:p14="http://schemas.microsoft.com/office/powerpoint/2010/main" val="1403244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Topics</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p:txBody>
          <a:bodyPr>
            <a:normAutofit/>
          </a:bodyPr>
          <a:lstStyle/>
          <a:p>
            <a:r>
              <a:rPr lang="en-IN" dirty="0">
                <a:latin typeface="Arial" panose="020B0604020202020204" pitchFamily="34" charset="0"/>
                <a:cs typeface="Arial" panose="020B0604020202020204" pitchFamily="34" charset="0"/>
              </a:rPr>
              <a:t>Introduction to Cognitive Computing</a:t>
            </a:r>
          </a:p>
          <a:p>
            <a:r>
              <a:rPr lang="en-IN" dirty="0">
                <a:latin typeface="Arial" panose="020B0604020202020204" pitchFamily="34" charset="0"/>
                <a:cs typeface="Arial" panose="020B0604020202020204" pitchFamily="34" charset="0"/>
              </a:rPr>
              <a:t>Introduction to AI,ML and Deep Learning</a:t>
            </a:r>
          </a:p>
          <a:p>
            <a:r>
              <a:rPr lang="en-IN" dirty="0">
                <a:latin typeface="Arial" panose="020B0604020202020204" pitchFamily="34" charset="0"/>
                <a:cs typeface="Arial" panose="020B0604020202020204" pitchFamily="34" charset="0"/>
              </a:rPr>
              <a:t>Applications of Artificial Intelligence</a:t>
            </a:r>
          </a:p>
          <a:p>
            <a:r>
              <a:rPr lang="en-IN" dirty="0">
                <a:latin typeface="Arial" panose="020B0604020202020204" pitchFamily="34" charset="0"/>
                <a:cs typeface="Arial" panose="020B0604020202020204" pitchFamily="34" charset="0"/>
              </a:rPr>
              <a:t>Applications of AI in Healthcare</a:t>
            </a:r>
          </a:p>
          <a:p>
            <a:r>
              <a:rPr lang="en-IN" dirty="0">
                <a:latin typeface="Arial" panose="020B0604020202020204" pitchFamily="34" charset="0"/>
                <a:cs typeface="Arial" panose="020B0604020202020204" pitchFamily="34" charset="0"/>
              </a:rPr>
              <a:t>History of AI</a:t>
            </a: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3</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87727" y="18119"/>
            <a:ext cx="3111949" cy="783737"/>
          </a:xfrm>
          <a:prstGeom prst="rect">
            <a:avLst/>
          </a:prstGeom>
        </p:spPr>
      </p:pic>
    </p:spTree>
    <p:extLst>
      <p:ext uri="{BB962C8B-B14F-4D97-AF65-F5344CB8AC3E}">
        <p14:creationId xmlns:p14="http://schemas.microsoft.com/office/powerpoint/2010/main" val="3691993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What is Cognitive Computing ?</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p:txBody>
          <a:bodyPr>
            <a:normAutofit/>
          </a:bodyPr>
          <a:lstStyle/>
          <a:p>
            <a:r>
              <a:rPr lang="en-US" b="1" u="sng" dirty="0">
                <a:hlinkClick r:id="rId2" tooltip="relating"/>
              </a:rPr>
              <a:t>Cognitive  - </a:t>
            </a:r>
          </a:p>
          <a:p>
            <a:r>
              <a:rPr lang="en-US" b="1" u="sng" dirty="0">
                <a:hlinkClick r:id="rId2" tooltip="relating"/>
              </a:rPr>
              <a:t>Relating</a:t>
            </a:r>
            <a:r>
              <a:rPr lang="en-US" b="1" dirty="0"/>
              <a:t> to or </a:t>
            </a:r>
            <a:r>
              <a:rPr lang="en-US" b="1" dirty="0">
                <a:hlinkClick r:id="rId3" tooltip="involving"/>
              </a:rPr>
              <a:t>involving</a:t>
            </a:r>
            <a:r>
              <a:rPr lang="en-US" b="1" dirty="0"/>
              <a:t> the </a:t>
            </a:r>
            <a:r>
              <a:rPr lang="en-US" b="1" dirty="0">
                <a:hlinkClick r:id="rId4" tooltip="processes"/>
              </a:rPr>
              <a:t>processes</a:t>
            </a:r>
            <a:r>
              <a:rPr lang="en-US" b="1" dirty="0"/>
              <a:t> of </a:t>
            </a:r>
            <a:r>
              <a:rPr lang="en-US" b="1" dirty="0">
                <a:hlinkClick r:id="rId5" tooltip="thinking"/>
              </a:rPr>
              <a:t>thinking</a:t>
            </a:r>
            <a:r>
              <a:rPr lang="en-US" b="1" dirty="0"/>
              <a:t> and </a:t>
            </a:r>
            <a:r>
              <a:rPr lang="en-US" b="1" dirty="0">
                <a:hlinkClick r:id="rId6" tooltip="reasoning"/>
              </a:rPr>
              <a:t>reasoning</a:t>
            </a:r>
            <a:endParaRPr lang="en-US" b="1" dirty="0"/>
          </a:p>
          <a:p>
            <a:r>
              <a:rPr lang="en-US" b="1" dirty="0"/>
              <a:t>Cognitive computing</a:t>
            </a:r>
            <a:r>
              <a:rPr lang="en-US" dirty="0"/>
              <a:t> (</a:t>
            </a:r>
            <a:r>
              <a:rPr lang="en-US" b="1" dirty="0"/>
              <a:t>CC</a:t>
            </a:r>
            <a:r>
              <a:rPr lang="en-US" dirty="0"/>
              <a:t>) describes </a:t>
            </a:r>
            <a:r>
              <a:rPr lang="en-US" dirty="0">
                <a:hlinkClick r:id="rId7" tooltip="Computing platform"/>
              </a:rPr>
              <a:t>technology platforms</a:t>
            </a:r>
            <a:r>
              <a:rPr lang="en-US" dirty="0"/>
              <a:t> that, broadly speaking, are based on the scientific disciplines of </a:t>
            </a:r>
            <a:r>
              <a:rPr lang="en-US" dirty="0">
                <a:hlinkClick r:id="rId8" tooltip="Artificial intelligence"/>
              </a:rPr>
              <a:t>artificial intelligence</a:t>
            </a:r>
            <a:r>
              <a:rPr lang="en-US" dirty="0"/>
              <a:t> and </a:t>
            </a:r>
            <a:r>
              <a:rPr lang="en-US" dirty="0">
                <a:hlinkClick r:id="rId9" tooltip="Signal processing"/>
              </a:rPr>
              <a:t>signal processing</a:t>
            </a:r>
            <a:r>
              <a:rPr lang="en-US" dirty="0"/>
              <a:t>. These platforms encompass </a:t>
            </a:r>
            <a:r>
              <a:rPr lang="en-US" dirty="0">
                <a:hlinkClick r:id="rId10" tooltip="Machine learning"/>
              </a:rPr>
              <a:t>machine learning</a:t>
            </a:r>
            <a:r>
              <a:rPr lang="en-US" dirty="0"/>
              <a:t>, </a:t>
            </a:r>
            <a:r>
              <a:rPr lang="en-US" dirty="0">
                <a:hlinkClick r:id="rId11" tooltip="Automated reasoning"/>
              </a:rPr>
              <a:t>reasoning</a:t>
            </a:r>
            <a:r>
              <a:rPr lang="en-US" dirty="0"/>
              <a:t>, </a:t>
            </a:r>
            <a:r>
              <a:rPr lang="en-US" dirty="0">
                <a:hlinkClick r:id="rId12" tooltip="Natural language processing"/>
              </a:rPr>
              <a:t>natural language processing</a:t>
            </a:r>
            <a:r>
              <a:rPr lang="en-US" dirty="0"/>
              <a:t>, </a:t>
            </a:r>
            <a:r>
              <a:rPr lang="en-US" dirty="0">
                <a:hlinkClick r:id="rId13" tooltip="Speech recognition"/>
              </a:rPr>
              <a:t>speech recognition</a:t>
            </a:r>
            <a:r>
              <a:rPr lang="en-US" dirty="0"/>
              <a:t> and </a:t>
            </a:r>
            <a:r>
              <a:rPr lang="en-US" dirty="0">
                <a:hlinkClick r:id="rId14" tooltip="Computer vision"/>
              </a:rPr>
              <a:t>vision</a:t>
            </a:r>
            <a:r>
              <a:rPr lang="en-US" dirty="0"/>
              <a:t> (object recognition), </a:t>
            </a:r>
            <a:r>
              <a:rPr lang="en-US" dirty="0">
                <a:hlinkClick r:id="rId15" tooltip="Human–computer interaction"/>
              </a:rPr>
              <a:t>human–computer interaction</a:t>
            </a:r>
            <a:r>
              <a:rPr lang="en-US" dirty="0"/>
              <a:t>, </a:t>
            </a:r>
            <a:r>
              <a:rPr lang="en-US" dirty="0">
                <a:hlinkClick r:id="rId16" tooltip="Dialog system"/>
              </a:rPr>
              <a:t>dialog</a:t>
            </a:r>
            <a:r>
              <a:rPr lang="en-US" dirty="0"/>
              <a:t> and narrative generation, among other technologies</a:t>
            </a:r>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4</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spTree>
    <p:extLst>
      <p:ext uri="{BB962C8B-B14F-4D97-AF65-F5344CB8AC3E}">
        <p14:creationId xmlns:p14="http://schemas.microsoft.com/office/powerpoint/2010/main" val="2990669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What is Artificial Intelligence ?</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p:txBody>
          <a:bodyPr>
            <a:normAutofit/>
          </a:bodyPr>
          <a:lstStyle/>
          <a:p>
            <a:r>
              <a:rPr lang="en-US" dirty="0"/>
              <a:t>In </a:t>
            </a:r>
            <a:r>
              <a:rPr lang="en-US" dirty="0">
                <a:hlinkClick r:id="rId2" tooltip="Computer science"/>
              </a:rPr>
              <a:t>computer science</a:t>
            </a:r>
            <a:r>
              <a:rPr lang="en-US" dirty="0"/>
              <a:t>, </a:t>
            </a:r>
            <a:r>
              <a:rPr lang="en-US" b="1" dirty="0"/>
              <a:t>artificial intelligence</a:t>
            </a:r>
            <a:r>
              <a:rPr lang="en-US" dirty="0"/>
              <a:t> (</a:t>
            </a:r>
            <a:r>
              <a:rPr lang="en-US" b="1" dirty="0"/>
              <a:t>AI</a:t>
            </a:r>
            <a:r>
              <a:rPr lang="en-US" dirty="0"/>
              <a:t>), sometimes called </a:t>
            </a:r>
            <a:r>
              <a:rPr lang="en-US" b="1" dirty="0"/>
              <a:t>machine intelligence</a:t>
            </a:r>
            <a:r>
              <a:rPr lang="en-US" dirty="0"/>
              <a:t>, is </a:t>
            </a:r>
            <a:r>
              <a:rPr lang="en-US" dirty="0">
                <a:hlinkClick r:id="rId3" tooltip="Intelligence"/>
              </a:rPr>
              <a:t>intelligence</a:t>
            </a:r>
            <a:r>
              <a:rPr lang="en-US" dirty="0"/>
              <a:t> demonstrated by </a:t>
            </a:r>
            <a:r>
              <a:rPr lang="en-US" dirty="0">
                <a:hlinkClick r:id="rId4" tooltip="Machine"/>
              </a:rPr>
              <a:t>machines</a:t>
            </a:r>
            <a:r>
              <a:rPr lang="en-US" dirty="0"/>
              <a:t>, in contrast to the </a:t>
            </a:r>
            <a:r>
              <a:rPr lang="en-US" b="1" dirty="0"/>
              <a:t>natural intelligence</a:t>
            </a:r>
            <a:r>
              <a:rPr lang="en-US" dirty="0"/>
              <a:t> displayed by humans. Colloquially, the term "artificial intelligence" is often used to describe machines (or computers) that mimic "cognitive" functions that humans associate with the </a:t>
            </a:r>
            <a:r>
              <a:rPr lang="en-US" dirty="0">
                <a:hlinkClick r:id="rId5" tooltip="Human mind"/>
              </a:rPr>
              <a:t>human mind</a:t>
            </a:r>
            <a:r>
              <a:rPr lang="en-US" dirty="0"/>
              <a:t>, such as "learning" and "problem solving"</a:t>
            </a: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5</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spTree>
    <p:extLst>
      <p:ext uri="{BB962C8B-B14F-4D97-AF65-F5344CB8AC3E}">
        <p14:creationId xmlns:p14="http://schemas.microsoft.com/office/powerpoint/2010/main" val="18060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What is AI/ML/DL ?</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6</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11" name="Picture 10">
            <a:extLst>
              <a:ext uri="{FF2B5EF4-FFF2-40B4-BE49-F238E27FC236}">
                <a16:creationId xmlns:a16="http://schemas.microsoft.com/office/drawing/2014/main" id="{A6C7DA0E-04D5-4830-B98D-BC00BA6A00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4155" y="1662111"/>
            <a:ext cx="9078686" cy="4514851"/>
          </a:xfrm>
          <a:prstGeom prst="rect">
            <a:avLst/>
          </a:prstGeom>
        </p:spPr>
      </p:pic>
    </p:spTree>
    <p:extLst>
      <p:ext uri="{BB962C8B-B14F-4D97-AF65-F5344CB8AC3E}">
        <p14:creationId xmlns:p14="http://schemas.microsoft.com/office/powerpoint/2010/main" val="3283756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What is Artificial Intelligence ?</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7</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8" name="Picture 7">
            <a:extLst>
              <a:ext uri="{FF2B5EF4-FFF2-40B4-BE49-F238E27FC236}">
                <a16:creationId xmlns:a16="http://schemas.microsoft.com/office/drawing/2014/main" id="{8E3D26BC-EF1E-49DD-B6B5-8B8E084C86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207" y="1492898"/>
            <a:ext cx="10565585" cy="5228577"/>
          </a:xfrm>
          <a:prstGeom prst="rect">
            <a:avLst/>
          </a:prstGeom>
        </p:spPr>
      </p:pic>
    </p:spTree>
    <p:extLst>
      <p:ext uri="{BB962C8B-B14F-4D97-AF65-F5344CB8AC3E}">
        <p14:creationId xmlns:p14="http://schemas.microsoft.com/office/powerpoint/2010/main" val="1976031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AI – History</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8</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9" name="Picture 8">
            <a:extLst>
              <a:ext uri="{FF2B5EF4-FFF2-40B4-BE49-F238E27FC236}">
                <a16:creationId xmlns:a16="http://schemas.microsoft.com/office/drawing/2014/main" id="{F9F82A4D-6480-4555-9CA1-184EE9C003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647700"/>
            <a:ext cx="9525000" cy="5562600"/>
          </a:xfrm>
          <a:prstGeom prst="rect">
            <a:avLst/>
          </a:prstGeom>
        </p:spPr>
      </p:pic>
    </p:spTree>
    <p:extLst>
      <p:ext uri="{BB962C8B-B14F-4D97-AF65-F5344CB8AC3E}">
        <p14:creationId xmlns:p14="http://schemas.microsoft.com/office/powerpoint/2010/main" val="12398222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76393-01BB-428F-8642-D325E9ED1E5B}"/>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Google’s AI Products</a:t>
            </a:r>
          </a:p>
        </p:txBody>
      </p:sp>
      <p:sp>
        <p:nvSpPr>
          <p:cNvPr id="3" name="Content Placeholder 2">
            <a:extLst>
              <a:ext uri="{FF2B5EF4-FFF2-40B4-BE49-F238E27FC236}">
                <a16:creationId xmlns:a16="http://schemas.microsoft.com/office/drawing/2014/main" id="{159CC895-1F18-40A1-A762-D33689BEF2FE}"/>
              </a:ext>
            </a:extLst>
          </p:cNvPr>
          <p:cNvSpPr>
            <a:spLocks noGrp="1"/>
          </p:cNvSpPr>
          <p:nvPr>
            <p:ph idx="1"/>
          </p:nvPr>
        </p:nvSpPr>
        <p:spPr>
          <a:xfrm>
            <a:off x="838200" y="1825624"/>
            <a:ext cx="10515600" cy="4530725"/>
          </a:xfrm>
        </p:spPr>
        <p:txBody>
          <a:bodyPr>
            <a:normAutofit/>
          </a:bodyPr>
          <a:lstStyle/>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225E687A-3841-43E9-A660-E12990A18BBE}"/>
              </a:ext>
            </a:extLst>
          </p:cNvPr>
          <p:cNvSpPr>
            <a:spLocks noGrp="1"/>
          </p:cNvSpPr>
          <p:nvPr>
            <p:ph type="ftr" sz="quarter" idx="11"/>
          </p:nvPr>
        </p:nvSpPr>
        <p:spPr/>
        <p:txBody>
          <a:bodyPr/>
          <a:lstStyle/>
          <a:p>
            <a:r>
              <a:rPr lang="en-IN" sz="1400" b="1" dirty="0">
                <a:latin typeface="Arial" panose="020B0604020202020204" pitchFamily="34" charset="0"/>
                <a:cs typeface="Arial" panose="020B0604020202020204" pitchFamily="34" charset="0"/>
              </a:rPr>
              <a:t>www.kaushalya.tech</a:t>
            </a:r>
          </a:p>
        </p:txBody>
      </p:sp>
      <p:sp>
        <p:nvSpPr>
          <p:cNvPr id="5" name="Slide Number Placeholder 4">
            <a:extLst>
              <a:ext uri="{FF2B5EF4-FFF2-40B4-BE49-F238E27FC236}">
                <a16:creationId xmlns:a16="http://schemas.microsoft.com/office/drawing/2014/main" id="{0DAEE1CA-D53F-4736-8F8C-F0F7031EFAA5}"/>
              </a:ext>
            </a:extLst>
          </p:cNvPr>
          <p:cNvSpPr>
            <a:spLocks noGrp="1"/>
          </p:cNvSpPr>
          <p:nvPr>
            <p:ph type="sldNum" sz="quarter" idx="12"/>
          </p:nvPr>
        </p:nvSpPr>
        <p:spPr/>
        <p:txBody>
          <a:bodyPr/>
          <a:lstStyle/>
          <a:p>
            <a:fld id="{D300B680-4920-456B-94E7-EB6DEF2EAF04}" type="slidenum">
              <a:rPr lang="en-IN" smtClean="0"/>
              <a:t>9</a:t>
            </a:fld>
            <a:endParaRPr lang="en-IN"/>
          </a:p>
        </p:txBody>
      </p:sp>
      <p:pic>
        <p:nvPicPr>
          <p:cNvPr id="7" name="Picture 6">
            <a:extLst>
              <a:ext uri="{FF2B5EF4-FFF2-40B4-BE49-F238E27FC236}">
                <a16:creationId xmlns:a16="http://schemas.microsoft.com/office/drawing/2014/main" id="{0C376FEC-7B49-40D0-9138-4319452F0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80010" y="18119"/>
            <a:ext cx="3891534" cy="1325563"/>
          </a:xfrm>
          <a:prstGeom prst="rect">
            <a:avLst/>
          </a:prstGeom>
        </p:spPr>
      </p:pic>
      <p:pic>
        <p:nvPicPr>
          <p:cNvPr id="8" name="Picture 7">
            <a:extLst>
              <a:ext uri="{FF2B5EF4-FFF2-40B4-BE49-F238E27FC236}">
                <a16:creationId xmlns:a16="http://schemas.microsoft.com/office/drawing/2014/main" id="{C00EF5C9-A694-4C2E-9725-BE92D289EA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2414" y="1446245"/>
            <a:ext cx="9527171" cy="5349022"/>
          </a:xfrm>
          <a:prstGeom prst="rect">
            <a:avLst/>
          </a:prstGeom>
        </p:spPr>
      </p:pic>
    </p:spTree>
    <p:extLst>
      <p:ext uri="{BB962C8B-B14F-4D97-AF65-F5344CB8AC3E}">
        <p14:creationId xmlns:p14="http://schemas.microsoft.com/office/powerpoint/2010/main" val="1579144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10235</TotalTime>
  <Words>795</Words>
  <Application>Microsoft Office PowerPoint</Application>
  <PresentationFormat>Widescreen</PresentationFormat>
  <Paragraphs>155</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Cognitive Computing</vt:lpstr>
      <vt:lpstr>Introduction</vt:lpstr>
      <vt:lpstr>Topics</vt:lpstr>
      <vt:lpstr>What is Cognitive Computing ?</vt:lpstr>
      <vt:lpstr>What is Artificial Intelligence ?</vt:lpstr>
      <vt:lpstr>What is AI/ML/DL ?</vt:lpstr>
      <vt:lpstr>What is Artificial Intelligence ?</vt:lpstr>
      <vt:lpstr>AI – History</vt:lpstr>
      <vt:lpstr>Google’s AI Products</vt:lpstr>
      <vt:lpstr>Google’s AI Products</vt:lpstr>
      <vt:lpstr>Personal Assistants</vt:lpstr>
      <vt:lpstr>Recommendation Systems</vt:lpstr>
      <vt:lpstr>Face/Object detection</vt:lpstr>
      <vt:lpstr>AI – Healthcare chatbots</vt:lpstr>
      <vt:lpstr>AI – Impact on Healthcare</vt:lpstr>
      <vt:lpstr>AI – Impact on Healthcare</vt:lpstr>
      <vt:lpstr>AI – Impact on Healthcare</vt:lpstr>
      <vt:lpstr>AI – History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Basics</dc:title>
  <dc:creator>raghu prasad</dc:creator>
  <cp:lastModifiedBy>raghu prasad</cp:lastModifiedBy>
  <cp:revision>629</cp:revision>
  <dcterms:created xsi:type="dcterms:W3CDTF">2017-06-25T15:07:02Z</dcterms:created>
  <dcterms:modified xsi:type="dcterms:W3CDTF">2019-08-06T00:34:17Z</dcterms:modified>
</cp:coreProperties>
</file>

<file path=docProps/thumbnail.jpeg>
</file>